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25" r:id="rId3"/>
    <p:sldId id="326" r:id="rId4"/>
    <p:sldId id="327" r:id="rId5"/>
    <p:sldId id="290" r:id="rId6"/>
    <p:sldId id="293" r:id="rId7"/>
    <p:sldId id="269" r:id="rId8"/>
    <p:sldId id="267" r:id="rId9"/>
    <p:sldId id="270" r:id="rId10"/>
    <p:sldId id="276" r:id="rId11"/>
    <p:sldId id="274" r:id="rId12"/>
    <p:sldId id="279" r:id="rId13"/>
    <p:sldId id="328" r:id="rId14"/>
    <p:sldId id="272" r:id="rId15"/>
    <p:sldId id="280" r:id="rId16"/>
    <p:sldId id="297" r:id="rId17"/>
    <p:sldId id="298" r:id="rId18"/>
    <p:sldId id="299" r:id="rId19"/>
    <p:sldId id="288" r:id="rId20"/>
    <p:sldId id="296" r:id="rId21"/>
    <p:sldId id="333" r:id="rId22"/>
    <p:sldId id="263" r:id="rId23"/>
    <p:sldId id="257" r:id="rId24"/>
    <p:sldId id="258" r:id="rId25"/>
    <p:sldId id="260" r:id="rId26"/>
    <p:sldId id="264" r:id="rId27"/>
    <p:sldId id="331" r:id="rId28"/>
    <p:sldId id="329" r:id="rId29"/>
    <p:sldId id="330" r:id="rId30"/>
    <p:sldId id="332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B13B71-885C-4AF3-AF09-B6A7EE9DD125}" type="doc">
      <dgm:prSet loTypeId="urn:microsoft.com/office/officeart/2005/8/layout/l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045849-52DB-42AE-AD9C-C3E04C93F269}">
      <dgm:prSet/>
      <dgm:spPr/>
      <dgm:t>
        <a:bodyPr/>
        <a:lstStyle/>
        <a:p>
          <a:r>
            <a:rPr lang="en-US" b="1" dirty="0"/>
            <a:t>Workflows automatized with CTD and Selenium:</a:t>
          </a:r>
        </a:p>
      </dgm:t>
    </dgm:pt>
    <dgm:pt modelId="{004AA2F4-70F0-4336-B6DB-9986A39182F7}" type="parTrans" cxnId="{CC5A8AA9-5F75-40B2-AFB6-EB34F2A8A087}">
      <dgm:prSet/>
      <dgm:spPr/>
      <dgm:t>
        <a:bodyPr/>
        <a:lstStyle/>
        <a:p>
          <a:endParaRPr lang="en-US"/>
        </a:p>
      </dgm:t>
    </dgm:pt>
    <dgm:pt modelId="{E5982783-80B8-49DC-9248-C37D570F3C0B}" type="sibTrans" cxnId="{CC5A8AA9-5F75-40B2-AFB6-EB34F2A8A087}">
      <dgm:prSet/>
      <dgm:spPr/>
      <dgm:t>
        <a:bodyPr/>
        <a:lstStyle/>
        <a:p>
          <a:endParaRPr lang="en-US"/>
        </a:p>
      </dgm:t>
    </dgm:pt>
    <dgm:pt modelId="{A830FFA6-34A5-4B80-B2D6-B589C5EEE4F2}">
      <dgm:prSet/>
      <dgm:spPr/>
      <dgm:t>
        <a:bodyPr/>
        <a:lstStyle/>
        <a:p>
          <a:r>
            <a:rPr lang="en-US" b="1" dirty="0" err="1"/>
            <a:t>Refonte</a:t>
          </a:r>
          <a:r>
            <a:rPr lang="en-US" b="1" dirty="0"/>
            <a:t> </a:t>
          </a:r>
          <a:r>
            <a:rPr lang="en-US" b="1" dirty="0" err="1"/>
            <a:t>Regliss</a:t>
          </a:r>
          <a:r>
            <a:rPr lang="en-US" b="1" dirty="0"/>
            <a:t>: 4 functionalities covered (30% of the application) –v4</a:t>
          </a:r>
        </a:p>
      </dgm:t>
    </dgm:pt>
    <dgm:pt modelId="{39544F53-6B0B-4771-987A-649112EAC562}" type="parTrans" cxnId="{4B0B5E4B-66EB-4C8A-85C2-75F258975AFD}">
      <dgm:prSet/>
      <dgm:spPr/>
      <dgm:t>
        <a:bodyPr/>
        <a:lstStyle/>
        <a:p>
          <a:endParaRPr lang="en-US" b="1"/>
        </a:p>
      </dgm:t>
    </dgm:pt>
    <dgm:pt modelId="{79452406-B153-4028-B4CA-405063AC62CD}" type="sibTrans" cxnId="{4B0B5E4B-66EB-4C8A-85C2-75F258975AFD}">
      <dgm:prSet/>
      <dgm:spPr/>
      <dgm:t>
        <a:bodyPr/>
        <a:lstStyle/>
        <a:p>
          <a:endParaRPr lang="en-US" b="1"/>
        </a:p>
      </dgm:t>
    </dgm:pt>
    <dgm:pt modelId="{CA29CC34-3272-4DFF-8572-A231A21D3E55}">
      <dgm:prSet/>
      <dgm:spPr/>
      <dgm:t>
        <a:bodyPr/>
        <a:lstStyle/>
        <a:p>
          <a:r>
            <a:rPr lang="en-US" b="1"/>
            <a:t>Aurora: 3 functionalities covered (25% of the application) - just for demonstration</a:t>
          </a:r>
        </a:p>
      </dgm:t>
    </dgm:pt>
    <dgm:pt modelId="{B1803C3E-6DF1-426E-9078-BA51A4E3E5C9}" type="parTrans" cxnId="{D14CC8E7-66F5-4A9D-B52D-101C30AB8653}">
      <dgm:prSet/>
      <dgm:spPr/>
      <dgm:t>
        <a:bodyPr/>
        <a:lstStyle/>
        <a:p>
          <a:endParaRPr lang="en-US"/>
        </a:p>
      </dgm:t>
    </dgm:pt>
    <dgm:pt modelId="{3E3AC735-45EE-4665-9938-404C696724C0}" type="sibTrans" cxnId="{D14CC8E7-66F5-4A9D-B52D-101C30AB8653}">
      <dgm:prSet/>
      <dgm:spPr/>
      <dgm:t>
        <a:bodyPr/>
        <a:lstStyle/>
        <a:p>
          <a:endParaRPr lang="en-US" b="1"/>
        </a:p>
      </dgm:t>
    </dgm:pt>
    <dgm:pt modelId="{C0D588F7-9513-43AE-9877-876131A41899}">
      <dgm:prSet/>
      <dgm:spPr/>
      <dgm:t>
        <a:bodyPr/>
        <a:lstStyle/>
        <a:p>
          <a:r>
            <a:rPr lang="en-US" b="1" dirty="0"/>
            <a:t>MIRO: 2 functionalities covered (15% of the application) – just for demonstration</a:t>
          </a:r>
        </a:p>
      </dgm:t>
    </dgm:pt>
    <dgm:pt modelId="{1664A137-FD58-408A-8428-A635B7D57D9F}" type="parTrans" cxnId="{B2CAF60D-F6D3-491E-8AE9-AB08F97E7BA9}">
      <dgm:prSet/>
      <dgm:spPr/>
      <dgm:t>
        <a:bodyPr/>
        <a:lstStyle/>
        <a:p>
          <a:endParaRPr lang="en-US"/>
        </a:p>
      </dgm:t>
    </dgm:pt>
    <dgm:pt modelId="{0F23AAA8-5BC2-42B1-B5D7-EBADD66B5D3B}" type="sibTrans" cxnId="{B2CAF60D-F6D3-491E-8AE9-AB08F97E7BA9}">
      <dgm:prSet/>
      <dgm:spPr/>
      <dgm:t>
        <a:bodyPr/>
        <a:lstStyle/>
        <a:p>
          <a:endParaRPr lang="en-US"/>
        </a:p>
      </dgm:t>
    </dgm:pt>
    <dgm:pt modelId="{E87FE579-B799-4E28-9188-28A7E2D5886A}">
      <dgm:prSet/>
      <dgm:spPr/>
      <dgm:t>
        <a:bodyPr/>
        <a:lstStyle/>
        <a:p>
          <a:r>
            <a:rPr lang="en-US" b="1" dirty="0"/>
            <a:t>SHARE – automation in progress, CTD and Selenium for all screens and main workflows</a:t>
          </a:r>
        </a:p>
      </dgm:t>
    </dgm:pt>
    <dgm:pt modelId="{7437A9AC-88F4-4C3C-9982-DB6DF8FA154F}" type="parTrans" cxnId="{9123C6AF-AF60-4464-B447-2C7DCA6E6321}">
      <dgm:prSet/>
      <dgm:spPr/>
      <dgm:t>
        <a:bodyPr/>
        <a:lstStyle/>
        <a:p>
          <a:endParaRPr lang="fr-FR"/>
        </a:p>
      </dgm:t>
    </dgm:pt>
    <dgm:pt modelId="{AF1DA887-58C3-41D7-8197-834B18B5EDEE}" type="sibTrans" cxnId="{9123C6AF-AF60-4464-B447-2C7DCA6E6321}">
      <dgm:prSet/>
      <dgm:spPr/>
      <dgm:t>
        <a:bodyPr/>
        <a:lstStyle/>
        <a:p>
          <a:endParaRPr lang="fr-FR"/>
        </a:p>
      </dgm:t>
    </dgm:pt>
    <dgm:pt modelId="{A75E9E7E-664D-4813-9C82-2EB13E6B899F}">
      <dgm:prSet/>
      <dgm:spPr/>
      <dgm:t>
        <a:bodyPr/>
        <a:lstStyle/>
        <a:p>
          <a:r>
            <a:rPr lang="en-US" b="1" dirty="0"/>
            <a:t>IH: 7 functionalities covered(80% of the application) –iteration 12</a:t>
          </a:r>
          <a:endParaRPr lang="fr-FR" b="1" dirty="0"/>
        </a:p>
      </dgm:t>
    </dgm:pt>
    <dgm:pt modelId="{705CC272-60A5-438D-B140-052EC16B11C5}" type="parTrans" cxnId="{4D31A122-AD8D-495B-A142-6719556EDD0A}">
      <dgm:prSet/>
      <dgm:spPr/>
      <dgm:t>
        <a:bodyPr/>
        <a:lstStyle/>
        <a:p>
          <a:endParaRPr lang="fr-FR"/>
        </a:p>
      </dgm:t>
    </dgm:pt>
    <dgm:pt modelId="{37628B06-E5EF-4EA6-B1CC-1D66C71B1D4F}" type="sibTrans" cxnId="{4D31A122-AD8D-495B-A142-6719556EDD0A}">
      <dgm:prSet/>
      <dgm:spPr/>
      <dgm:t>
        <a:bodyPr/>
        <a:lstStyle/>
        <a:p>
          <a:endParaRPr lang="fr-FR"/>
        </a:p>
      </dgm:t>
    </dgm:pt>
    <dgm:pt modelId="{FE8F9D7E-525A-4057-8EA9-D0953EBCD59A}" type="pres">
      <dgm:prSet presAssocID="{E9B13B71-885C-4AF3-AF09-B6A7EE9DD125}" presName="Name0" presStyleCnt="0">
        <dgm:presLayoutVars>
          <dgm:dir/>
          <dgm:animLvl val="lvl"/>
          <dgm:resizeHandles val="exact"/>
        </dgm:presLayoutVars>
      </dgm:prSet>
      <dgm:spPr/>
    </dgm:pt>
    <dgm:pt modelId="{12531C92-BA34-406F-B1BA-35F9B8962129}" type="pres">
      <dgm:prSet presAssocID="{9D045849-52DB-42AE-AD9C-C3E04C93F269}" presName="vertFlow" presStyleCnt="0"/>
      <dgm:spPr/>
    </dgm:pt>
    <dgm:pt modelId="{6D5B732A-A26F-4328-A9AA-9A02BB136BD9}" type="pres">
      <dgm:prSet presAssocID="{9D045849-52DB-42AE-AD9C-C3E04C93F269}" presName="header" presStyleLbl="node1" presStyleIdx="0" presStyleCnt="1" custScaleX="127448" custLinFactNeighborX="-1112" custLinFactNeighborY="-5865"/>
      <dgm:spPr/>
    </dgm:pt>
    <dgm:pt modelId="{9A35EE48-8FF1-4330-81D3-CB38EE322CB2}" type="pres">
      <dgm:prSet presAssocID="{7437A9AC-88F4-4C3C-9982-DB6DF8FA154F}" presName="parTrans" presStyleLbl="sibTrans2D1" presStyleIdx="0" presStyleCnt="5"/>
      <dgm:spPr/>
    </dgm:pt>
    <dgm:pt modelId="{D4AB85A6-D626-4E38-991A-A549321364B4}" type="pres">
      <dgm:prSet presAssocID="{E87FE579-B799-4E28-9188-28A7E2D5886A}" presName="child" presStyleLbl="alignAccFollowNode1" presStyleIdx="0" presStyleCnt="5" custScaleX="129104" custScaleY="117858">
        <dgm:presLayoutVars>
          <dgm:chMax val="0"/>
          <dgm:bulletEnabled val="1"/>
        </dgm:presLayoutVars>
      </dgm:prSet>
      <dgm:spPr/>
    </dgm:pt>
    <dgm:pt modelId="{71DEE615-6867-4EF1-BACA-63B127A40485}" type="pres">
      <dgm:prSet presAssocID="{AF1DA887-58C3-41D7-8197-834B18B5EDEE}" presName="sibTrans" presStyleLbl="sibTrans2D1" presStyleIdx="1" presStyleCnt="5"/>
      <dgm:spPr/>
    </dgm:pt>
    <dgm:pt modelId="{C9A34778-C27B-48DE-AFC7-CC21C8B8C87A}" type="pres">
      <dgm:prSet presAssocID="{A830FFA6-34A5-4B80-B2D6-B589C5EEE4F2}" presName="child" presStyleLbl="alignAccFollowNode1" presStyleIdx="1" presStyleCnt="5" custScaleX="127962">
        <dgm:presLayoutVars>
          <dgm:chMax val="0"/>
          <dgm:bulletEnabled val="1"/>
        </dgm:presLayoutVars>
      </dgm:prSet>
      <dgm:spPr/>
    </dgm:pt>
    <dgm:pt modelId="{7E4E65E4-8A51-4B36-8F51-AF461C0B1DC1}" type="pres">
      <dgm:prSet presAssocID="{79452406-B153-4028-B4CA-405063AC62CD}" presName="sibTrans" presStyleLbl="sibTrans2D1" presStyleIdx="2" presStyleCnt="5"/>
      <dgm:spPr/>
    </dgm:pt>
    <dgm:pt modelId="{2A247A61-2E67-4D08-A166-98150DCCE11F}" type="pres">
      <dgm:prSet presAssocID="{A75E9E7E-664D-4813-9C82-2EB13E6B899F}" presName="child" presStyleLbl="alignAccFollowNode1" presStyleIdx="2" presStyleCnt="5" custScaleX="130859">
        <dgm:presLayoutVars>
          <dgm:chMax val="0"/>
          <dgm:bulletEnabled val="1"/>
        </dgm:presLayoutVars>
      </dgm:prSet>
      <dgm:spPr/>
    </dgm:pt>
    <dgm:pt modelId="{7BEFB520-B6C0-49EB-BFC7-AC535145C0C9}" type="pres">
      <dgm:prSet presAssocID="{37628B06-E5EF-4EA6-B1CC-1D66C71B1D4F}" presName="sibTrans" presStyleLbl="sibTrans2D1" presStyleIdx="3" presStyleCnt="5"/>
      <dgm:spPr/>
    </dgm:pt>
    <dgm:pt modelId="{F1A22346-0CF5-4547-A55C-9BF962F696F9}" type="pres">
      <dgm:prSet presAssocID="{CA29CC34-3272-4DFF-8572-A231A21D3E55}" presName="child" presStyleLbl="alignAccFollowNode1" presStyleIdx="3" presStyleCnt="5" custScaleX="127962">
        <dgm:presLayoutVars>
          <dgm:chMax val="0"/>
          <dgm:bulletEnabled val="1"/>
        </dgm:presLayoutVars>
      </dgm:prSet>
      <dgm:spPr/>
    </dgm:pt>
    <dgm:pt modelId="{07A0D7F4-2407-4FD5-AC9D-084C1D4B315B}" type="pres">
      <dgm:prSet presAssocID="{3E3AC735-45EE-4665-9938-404C696724C0}" presName="sibTrans" presStyleLbl="sibTrans2D1" presStyleIdx="4" presStyleCnt="5"/>
      <dgm:spPr/>
    </dgm:pt>
    <dgm:pt modelId="{4D51E4C6-5A6F-44C2-B4C4-5CF32F1E942D}" type="pres">
      <dgm:prSet presAssocID="{C0D588F7-9513-43AE-9877-876131A41899}" presName="child" presStyleLbl="alignAccFollowNode1" presStyleIdx="4" presStyleCnt="5" custScaleX="129501">
        <dgm:presLayoutVars>
          <dgm:chMax val="0"/>
          <dgm:bulletEnabled val="1"/>
        </dgm:presLayoutVars>
      </dgm:prSet>
      <dgm:spPr/>
    </dgm:pt>
  </dgm:ptLst>
  <dgm:cxnLst>
    <dgm:cxn modelId="{A52E6C0B-321B-4593-B39D-5956696B6E87}" type="presOf" srcId="{37628B06-E5EF-4EA6-B1CC-1D66C71B1D4F}" destId="{7BEFB520-B6C0-49EB-BFC7-AC535145C0C9}" srcOrd="0" destOrd="0" presId="urn:microsoft.com/office/officeart/2005/8/layout/lProcess1"/>
    <dgm:cxn modelId="{B2CAF60D-F6D3-491E-8AE9-AB08F97E7BA9}" srcId="{9D045849-52DB-42AE-AD9C-C3E04C93F269}" destId="{C0D588F7-9513-43AE-9877-876131A41899}" srcOrd="4" destOrd="0" parTransId="{1664A137-FD58-408A-8428-A635B7D57D9F}" sibTransId="{0F23AAA8-5BC2-42B1-B5D7-EBADD66B5D3B}"/>
    <dgm:cxn modelId="{66381811-8A64-4112-9B18-F44F56A303EA}" type="presOf" srcId="{9D045849-52DB-42AE-AD9C-C3E04C93F269}" destId="{6D5B732A-A26F-4328-A9AA-9A02BB136BD9}" srcOrd="0" destOrd="0" presId="urn:microsoft.com/office/officeart/2005/8/layout/lProcess1"/>
    <dgm:cxn modelId="{C60D6512-0554-49B1-A3BF-AEEA22703467}" type="presOf" srcId="{79452406-B153-4028-B4CA-405063AC62CD}" destId="{7E4E65E4-8A51-4B36-8F51-AF461C0B1DC1}" srcOrd="0" destOrd="0" presId="urn:microsoft.com/office/officeart/2005/8/layout/lProcess1"/>
    <dgm:cxn modelId="{4D31A122-AD8D-495B-A142-6719556EDD0A}" srcId="{9D045849-52DB-42AE-AD9C-C3E04C93F269}" destId="{A75E9E7E-664D-4813-9C82-2EB13E6B899F}" srcOrd="2" destOrd="0" parTransId="{705CC272-60A5-438D-B140-052EC16B11C5}" sibTransId="{37628B06-E5EF-4EA6-B1CC-1D66C71B1D4F}"/>
    <dgm:cxn modelId="{4B0B5E4B-66EB-4C8A-85C2-75F258975AFD}" srcId="{9D045849-52DB-42AE-AD9C-C3E04C93F269}" destId="{A830FFA6-34A5-4B80-B2D6-B589C5EEE4F2}" srcOrd="1" destOrd="0" parTransId="{39544F53-6B0B-4771-987A-649112EAC562}" sibTransId="{79452406-B153-4028-B4CA-405063AC62CD}"/>
    <dgm:cxn modelId="{AFADFB68-CFF1-44DE-88F5-0DAD77F3D335}" type="presOf" srcId="{AF1DA887-58C3-41D7-8197-834B18B5EDEE}" destId="{71DEE615-6867-4EF1-BACA-63B127A40485}" srcOrd="0" destOrd="0" presId="urn:microsoft.com/office/officeart/2005/8/layout/lProcess1"/>
    <dgm:cxn modelId="{34E72D8B-A858-4110-90FF-9BAA74CF7739}" type="presOf" srcId="{CA29CC34-3272-4DFF-8572-A231A21D3E55}" destId="{F1A22346-0CF5-4547-A55C-9BF962F696F9}" srcOrd="0" destOrd="0" presId="urn:microsoft.com/office/officeart/2005/8/layout/lProcess1"/>
    <dgm:cxn modelId="{74A7568D-A4C4-445E-9C41-304CB81BC658}" type="presOf" srcId="{E9B13B71-885C-4AF3-AF09-B6A7EE9DD125}" destId="{FE8F9D7E-525A-4057-8EA9-D0953EBCD59A}" srcOrd="0" destOrd="0" presId="urn:microsoft.com/office/officeart/2005/8/layout/lProcess1"/>
    <dgm:cxn modelId="{CC5A8AA9-5F75-40B2-AFB6-EB34F2A8A087}" srcId="{E9B13B71-885C-4AF3-AF09-B6A7EE9DD125}" destId="{9D045849-52DB-42AE-AD9C-C3E04C93F269}" srcOrd="0" destOrd="0" parTransId="{004AA2F4-70F0-4336-B6DB-9986A39182F7}" sibTransId="{E5982783-80B8-49DC-9248-C37D570F3C0B}"/>
    <dgm:cxn modelId="{9123C6AF-AF60-4464-B447-2C7DCA6E6321}" srcId="{9D045849-52DB-42AE-AD9C-C3E04C93F269}" destId="{E87FE579-B799-4E28-9188-28A7E2D5886A}" srcOrd="0" destOrd="0" parTransId="{7437A9AC-88F4-4C3C-9982-DB6DF8FA154F}" sibTransId="{AF1DA887-58C3-41D7-8197-834B18B5EDEE}"/>
    <dgm:cxn modelId="{84FBC2B3-167F-4BCD-AA7E-541E861862ED}" type="presOf" srcId="{7437A9AC-88F4-4C3C-9982-DB6DF8FA154F}" destId="{9A35EE48-8FF1-4330-81D3-CB38EE322CB2}" srcOrd="0" destOrd="0" presId="urn:microsoft.com/office/officeart/2005/8/layout/lProcess1"/>
    <dgm:cxn modelId="{22A820C6-5AA7-48DF-9D15-E2433F28F266}" type="presOf" srcId="{A830FFA6-34A5-4B80-B2D6-B589C5EEE4F2}" destId="{C9A34778-C27B-48DE-AFC7-CC21C8B8C87A}" srcOrd="0" destOrd="0" presId="urn:microsoft.com/office/officeart/2005/8/layout/lProcess1"/>
    <dgm:cxn modelId="{228ADAD8-6F1E-4560-8D37-EEBA1B2F45BE}" type="presOf" srcId="{E87FE579-B799-4E28-9188-28A7E2D5886A}" destId="{D4AB85A6-D626-4E38-991A-A549321364B4}" srcOrd="0" destOrd="0" presId="urn:microsoft.com/office/officeart/2005/8/layout/lProcess1"/>
    <dgm:cxn modelId="{01C435DB-0D1B-46EA-9923-2C8BD37D40DC}" type="presOf" srcId="{A75E9E7E-664D-4813-9C82-2EB13E6B899F}" destId="{2A247A61-2E67-4D08-A166-98150DCCE11F}" srcOrd="0" destOrd="0" presId="urn:microsoft.com/office/officeart/2005/8/layout/lProcess1"/>
    <dgm:cxn modelId="{D14CC8E7-66F5-4A9D-B52D-101C30AB8653}" srcId="{9D045849-52DB-42AE-AD9C-C3E04C93F269}" destId="{CA29CC34-3272-4DFF-8572-A231A21D3E55}" srcOrd="3" destOrd="0" parTransId="{B1803C3E-6DF1-426E-9078-BA51A4E3E5C9}" sibTransId="{3E3AC735-45EE-4665-9938-404C696724C0}"/>
    <dgm:cxn modelId="{87E3F2EE-15E4-4B78-ACDE-86EC2482533E}" type="presOf" srcId="{3E3AC735-45EE-4665-9938-404C696724C0}" destId="{07A0D7F4-2407-4FD5-AC9D-084C1D4B315B}" srcOrd="0" destOrd="0" presId="urn:microsoft.com/office/officeart/2005/8/layout/lProcess1"/>
    <dgm:cxn modelId="{127B7FF5-1C15-4D43-8D8E-EEF8F22B4617}" type="presOf" srcId="{C0D588F7-9513-43AE-9877-876131A41899}" destId="{4D51E4C6-5A6F-44C2-B4C4-5CF32F1E942D}" srcOrd="0" destOrd="0" presId="urn:microsoft.com/office/officeart/2005/8/layout/lProcess1"/>
    <dgm:cxn modelId="{31BB8CE5-B54B-4DBB-8B0C-F35BA2685476}" type="presParOf" srcId="{FE8F9D7E-525A-4057-8EA9-D0953EBCD59A}" destId="{12531C92-BA34-406F-B1BA-35F9B8962129}" srcOrd="0" destOrd="0" presId="urn:microsoft.com/office/officeart/2005/8/layout/lProcess1"/>
    <dgm:cxn modelId="{826275CC-7B3B-4047-BF1E-B281C79D49C6}" type="presParOf" srcId="{12531C92-BA34-406F-B1BA-35F9B8962129}" destId="{6D5B732A-A26F-4328-A9AA-9A02BB136BD9}" srcOrd="0" destOrd="0" presId="urn:microsoft.com/office/officeart/2005/8/layout/lProcess1"/>
    <dgm:cxn modelId="{CD772EB7-6FD3-4D96-A9C8-2E16D5C4E058}" type="presParOf" srcId="{12531C92-BA34-406F-B1BA-35F9B8962129}" destId="{9A35EE48-8FF1-4330-81D3-CB38EE322CB2}" srcOrd="1" destOrd="0" presId="urn:microsoft.com/office/officeart/2005/8/layout/lProcess1"/>
    <dgm:cxn modelId="{7C5C01F6-84D8-49A5-8B7A-D07A3D3D72D6}" type="presParOf" srcId="{12531C92-BA34-406F-B1BA-35F9B8962129}" destId="{D4AB85A6-D626-4E38-991A-A549321364B4}" srcOrd="2" destOrd="0" presId="urn:microsoft.com/office/officeart/2005/8/layout/lProcess1"/>
    <dgm:cxn modelId="{231594BE-4074-4B00-978C-5C697D1CADA0}" type="presParOf" srcId="{12531C92-BA34-406F-B1BA-35F9B8962129}" destId="{71DEE615-6867-4EF1-BACA-63B127A40485}" srcOrd="3" destOrd="0" presId="urn:microsoft.com/office/officeart/2005/8/layout/lProcess1"/>
    <dgm:cxn modelId="{3F0D654F-F7E3-46A5-BE0B-7B7F1C68FB70}" type="presParOf" srcId="{12531C92-BA34-406F-B1BA-35F9B8962129}" destId="{C9A34778-C27B-48DE-AFC7-CC21C8B8C87A}" srcOrd="4" destOrd="0" presId="urn:microsoft.com/office/officeart/2005/8/layout/lProcess1"/>
    <dgm:cxn modelId="{661A2C5F-654E-413D-9990-72F116BF2FC0}" type="presParOf" srcId="{12531C92-BA34-406F-B1BA-35F9B8962129}" destId="{7E4E65E4-8A51-4B36-8F51-AF461C0B1DC1}" srcOrd="5" destOrd="0" presId="urn:microsoft.com/office/officeart/2005/8/layout/lProcess1"/>
    <dgm:cxn modelId="{96D74276-4B65-4331-B69A-6DA5AE14E43A}" type="presParOf" srcId="{12531C92-BA34-406F-B1BA-35F9B8962129}" destId="{2A247A61-2E67-4D08-A166-98150DCCE11F}" srcOrd="6" destOrd="0" presId="urn:microsoft.com/office/officeart/2005/8/layout/lProcess1"/>
    <dgm:cxn modelId="{6B66B9B4-6F78-473F-9983-E1D3B8AC3131}" type="presParOf" srcId="{12531C92-BA34-406F-B1BA-35F9B8962129}" destId="{7BEFB520-B6C0-49EB-BFC7-AC535145C0C9}" srcOrd="7" destOrd="0" presId="urn:microsoft.com/office/officeart/2005/8/layout/lProcess1"/>
    <dgm:cxn modelId="{EFF4FE77-A6FB-4B6D-B810-E991D804F83D}" type="presParOf" srcId="{12531C92-BA34-406F-B1BA-35F9B8962129}" destId="{F1A22346-0CF5-4547-A55C-9BF962F696F9}" srcOrd="8" destOrd="0" presId="urn:microsoft.com/office/officeart/2005/8/layout/lProcess1"/>
    <dgm:cxn modelId="{8DF80902-C880-411F-89D8-50CF7D74C059}" type="presParOf" srcId="{12531C92-BA34-406F-B1BA-35F9B8962129}" destId="{07A0D7F4-2407-4FD5-AC9D-084C1D4B315B}" srcOrd="9" destOrd="0" presId="urn:microsoft.com/office/officeart/2005/8/layout/lProcess1"/>
    <dgm:cxn modelId="{CA82CF52-881D-4B3F-BA29-35C06F65F3CD}" type="presParOf" srcId="{12531C92-BA34-406F-B1BA-35F9B8962129}" destId="{4D51E4C6-5A6F-44C2-B4C4-5CF32F1E942D}" srcOrd="1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9E6419-9649-4B2B-9D34-FC3BACC87193}" type="doc">
      <dgm:prSet loTypeId="urn:microsoft.com/office/officeart/2005/8/layout/cycle3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F799FE-2DF2-4822-AB30-F6BEF6BEC2ED}">
      <dgm:prSet/>
      <dgm:spPr/>
      <dgm:t>
        <a:bodyPr/>
        <a:lstStyle/>
        <a:p>
          <a:r>
            <a:rPr lang="en-US" b="1" dirty="0"/>
            <a:t>3 domains</a:t>
          </a:r>
        </a:p>
      </dgm:t>
    </dgm:pt>
    <dgm:pt modelId="{6F1378AD-D22B-4CC1-8189-FD031BBB5CA1}" type="parTrans" cxnId="{127DEB57-6247-4B2D-939E-7FB406D30E5A}">
      <dgm:prSet/>
      <dgm:spPr/>
      <dgm:t>
        <a:bodyPr/>
        <a:lstStyle/>
        <a:p>
          <a:endParaRPr lang="en-US"/>
        </a:p>
      </dgm:t>
    </dgm:pt>
    <dgm:pt modelId="{A3804E5F-2763-4D8A-9A8C-9F2006C0E7C0}" type="sibTrans" cxnId="{127DEB57-6247-4B2D-939E-7FB406D30E5A}">
      <dgm:prSet/>
      <dgm:spPr/>
      <dgm:t>
        <a:bodyPr/>
        <a:lstStyle/>
        <a:p>
          <a:endParaRPr lang="en-US" b="1"/>
        </a:p>
      </dgm:t>
    </dgm:pt>
    <dgm:pt modelId="{C7EC7A57-C984-44D2-AE10-48A75A860FC8}">
      <dgm:prSet/>
      <dgm:spPr/>
      <dgm:t>
        <a:bodyPr/>
        <a:lstStyle/>
        <a:p>
          <a:r>
            <a:rPr lang="en-US" b="1" dirty="0"/>
            <a:t>ASF</a:t>
          </a:r>
        </a:p>
      </dgm:t>
    </dgm:pt>
    <dgm:pt modelId="{FFC888C8-1D97-4343-81F0-B754D8A508FF}" type="parTrans" cxnId="{0A252678-B90F-435B-9554-50D7652F59C0}">
      <dgm:prSet/>
      <dgm:spPr/>
      <dgm:t>
        <a:bodyPr/>
        <a:lstStyle/>
        <a:p>
          <a:endParaRPr lang="en-US"/>
        </a:p>
      </dgm:t>
    </dgm:pt>
    <dgm:pt modelId="{6C98B479-798B-476A-A2C7-FBBF834B5D13}" type="sibTrans" cxnId="{0A252678-B90F-435B-9554-50D7652F59C0}">
      <dgm:prSet/>
      <dgm:spPr/>
      <dgm:t>
        <a:bodyPr/>
        <a:lstStyle/>
        <a:p>
          <a:endParaRPr lang="en-US"/>
        </a:p>
      </dgm:t>
    </dgm:pt>
    <dgm:pt modelId="{D96DE959-59E1-4067-98A9-4016F626D14C}">
      <dgm:prSet/>
      <dgm:spPr/>
      <dgm:t>
        <a:bodyPr/>
        <a:lstStyle/>
        <a:p>
          <a:r>
            <a:rPr lang="en-US" b="1" dirty="0"/>
            <a:t>RI</a:t>
          </a:r>
        </a:p>
      </dgm:t>
    </dgm:pt>
    <dgm:pt modelId="{54AF4704-638C-4369-ADD0-1244E7DC8282}" type="parTrans" cxnId="{ECF349BB-4D99-46F3-9401-4064ED151310}">
      <dgm:prSet/>
      <dgm:spPr/>
      <dgm:t>
        <a:bodyPr/>
        <a:lstStyle/>
        <a:p>
          <a:endParaRPr lang="en-US"/>
        </a:p>
      </dgm:t>
    </dgm:pt>
    <dgm:pt modelId="{0116AA52-B677-4B5D-9C7A-11C83F660888}" type="sibTrans" cxnId="{ECF349BB-4D99-46F3-9401-4064ED151310}">
      <dgm:prSet/>
      <dgm:spPr/>
      <dgm:t>
        <a:bodyPr/>
        <a:lstStyle/>
        <a:p>
          <a:endParaRPr lang="en-US"/>
        </a:p>
      </dgm:t>
    </dgm:pt>
    <dgm:pt modelId="{C5BC4D6E-D497-4055-83D0-DDBD9A05C460}">
      <dgm:prSet/>
      <dgm:spPr/>
      <dgm:t>
        <a:bodyPr/>
        <a:lstStyle/>
        <a:p>
          <a:r>
            <a:rPr lang="en-US" b="1" dirty="0"/>
            <a:t>GAO</a:t>
          </a:r>
        </a:p>
      </dgm:t>
    </dgm:pt>
    <dgm:pt modelId="{165220BA-929E-409B-BA2A-84F0FB04AE73}" type="parTrans" cxnId="{13737218-9147-4C51-A00B-C87143086077}">
      <dgm:prSet/>
      <dgm:spPr/>
      <dgm:t>
        <a:bodyPr/>
        <a:lstStyle/>
        <a:p>
          <a:endParaRPr lang="fr-FR"/>
        </a:p>
      </dgm:t>
    </dgm:pt>
    <dgm:pt modelId="{8FBE150F-D9BD-445C-88AD-5047696DD92E}" type="sibTrans" cxnId="{13737218-9147-4C51-A00B-C87143086077}">
      <dgm:prSet/>
      <dgm:spPr/>
      <dgm:t>
        <a:bodyPr/>
        <a:lstStyle/>
        <a:p>
          <a:endParaRPr lang="fr-FR"/>
        </a:p>
      </dgm:t>
    </dgm:pt>
    <dgm:pt modelId="{A7E07FF1-D3F3-4D88-84C2-ADDB5A045B40}" type="pres">
      <dgm:prSet presAssocID="{D89E6419-9649-4B2B-9D34-FC3BACC87193}" presName="Name0" presStyleCnt="0">
        <dgm:presLayoutVars>
          <dgm:dir/>
          <dgm:resizeHandles val="exact"/>
        </dgm:presLayoutVars>
      </dgm:prSet>
      <dgm:spPr/>
    </dgm:pt>
    <dgm:pt modelId="{8024A85A-9181-4AF1-A1A5-499B8FC992E2}" type="pres">
      <dgm:prSet presAssocID="{D89E6419-9649-4B2B-9D34-FC3BACC87193}" presName="cycle" presStyleCnt="0"/>
      <dgm:spPr/>
    </dgm:pt>
    <dgm:pt modelId="{124B15A6-60B8-4D3E-AB5C-F71F71670838}" type="pres">
      <dgm:prSet presAssocID="{BEF799FE-2DF2-4822-AB30-F6BEF6BEC2ED}" presName="nodeFirstNode" presStyleLbl="node1" presStyleIdx="0" presStyleCnt="4">
        <dgm:presLayoutVars>
          <dgm:bulletEnabled val="1"/>
        </dgm:presLayoutVars>
      </dgm:prSet>
      <dgm:spPr/>
    </dgm:pt>
    <dgm:pt modelId="{5E2CD8C9-15F7-41B3-AA0B-7EEC10014C89}" type="pres">
      <dgm:prSet presAssocID="{A3804E5F-2763-4D8A-9A8C-9F2006C0E7C0}" presName="sibTransFirstNode" presStyleLbl="bgShp" presStyleIdx="0" presStyleCnt="1"/>
      <dgm:spPr/>
    </dgm:pt>
    <dgm:pt modelId="{FBF415C9-D87B-4956-9F86-3A8F44F2EBB9}" type="pres">
      <dgm:prSet presAssocID="{C7EC7A57-C984-44D2-AE10-48A75A860FC8}" presName="nodeFollowingNodes" presStyleLbl="node1" presStyleIdx="1" presStyleCnt="4">
        <dgm:presLayoutVars>
          <dgm:bulletEnabled val="1"/>
        </dgm:presLayoutVars>
      </dgm:prSet>
      <dgm:spPr/>
    </dgm:pt>
    <dgm:pt modelId="{677920DF-00C3-468C-84D1-007270786024}" type="pres">
      <dgm:prSet presAssocID="{D96DE959-59E1-4067-98A9-4016F626D14C}" presName="nodeFollowingNodes" presStyleLbl="node1" presStyleIdx="2" presStyleCnt="4">
        <dgm:presLayoutVars>
          <dgm:bulletEnabled val="1"/>
        </dgm:presLayoutVars>
      </dgm:prSet>
      <dgm:spPr/>
    </dgm:pt>
    <dgm:pt modelId="{B265D12A-00FC-4606-B1EF-2AE6AB95E482}" type="pres">
      <dgm:prSet presAssocID="{C5BC4D6E-D497-4055-83D0-DDBD9A05C460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8F2B415-C06F-4538-BFD1-1A5107366504}" type="presOf" srcId="{BEF799FE-2DF2-4822-AB30-F6BEF6BEC2ED}" destId="{124B15A6-60B8-4D3E-AB5C-F71F71670838}" srcOrd="0" destOrd="0" presId="urn:microsoft.com/office/officeart/2005/8/layout/cycle3"/>
    <dgm:cxn modelId="{13737218-9147-4C51-A00B-C87143086077}" srcId="{D89E6419-9649-4B2B-9D34-FC3BACC87193}" destId="{C5BC4D6E-D497-4055-83D0-DDBD9A05C460}" srcOrd="3" destOrd="0" parTransId="{165220BA-929E-409B-BA2A-84F0FB04AE73}" sibTransId="{8FBE150F-D9BD-445C-88AD-5047696DD92E}"/>
    <dgm:cxn modelId="{93A00023-B61E-43CC-BA0B-1C67F9F1D412}" type="presOf" srcId="{A3804E5F-2763-4D8A-9A8C-9F2006C0E7C0}" destId="{5E2CD8C9-15F7-41B3-AA0B-7EEC10014C89}" srcOrd="0" destOrd="0" presId="urn:microsoft.com/office/officeart/2005/8/layout/cycle3"/>
    <dgm:cxn modelId="{E22AD24C-F35F-4999-B7C4-BC3F770E53C3}" type="presOf" srcId="{C5BC4D6E-D497-4055-83D0-DDBD9A05C460}" destId="{B265D12A-00FC-4606-B1EF-2AE6AB95E482}" srcOrd="0" destOrd="0" presId="urn:microsoft.com/office/officeart/2005/8/layout/cycle3"/>
    <dgm:cxn modelId="{127DEB57-6247-4B2D-939E-7FB406D30E5A}" srcId="{D89E6419-9649-4B2B-9D34-FC3BACC87193}" destId="{BEF799FE-2DF2-4822-AB30-F6BEF6BEC2ED}" srcOrd="0" destOrd="0" parTransId="{6F1378AD-D22B-4CC1-8189-FD031BBB5CA1}" sibTransId="{A3804E5F-2763-4D8A-9A8C-9F2006C0E7C0}"/>
    <dgm:cxn modelId="{05A4455E-146D-4A5B-B32D-1741AA9BD69A}" type="presOf" srcId="{D96DE959-59E1-4067-98A9-4016F626D14C}" destId="{677920DF-00C3-468C-84D1-007270786024}" srcOrd="0" destOrd="0" presId="urn:microsoft.com/office/officeart/2005/8/layout/cycle3"/>
    <dgm:cxn modelId="{63DA166C-E15F-418A-81F7-6CA88FE54B2F}" type="presOf" srcId="{C7EC7A57-C984-44D2-AE10-48A75A860FC8}" destId="{FBF415C9-D87B-4956-9F86-3A8F44F2EBB9}" srcOrd="0" destOrd="0" presId="urn:microsoft.com/office/officeart/2005/8/layout/cycle3"/>
    <dgm:cxn modelId="{0A252678-B90F-435B-9554-50D7652F59C0}" srcId="{D89E6419-9649-4B2B-9D34-FC3BACC87193}" destId="{C7EC7A57-C984-44D2-AE10-48A75A860FC8}" srcOrd="1" destOrd="0" parTransId="{FFC888C8-1D97-4343-81F0-B754D8A508FF}" sibTransId="{6C98B479-798B-476A-A2C7-FBBF834B5D13}"/>
    <dgm:cxn modelId="{ECF349BB-4D99-46F3-9401-4064ED151310}" srcId="{D89E6419-9649-4B2B-9D34-FC3BACC87193}" destId="{D96DE959-59E1-4067-98A9-4016F626D14C}" srcOrd="2" destOrd="0" parTransId="{54AF4704-638C-4369-ADD0-1244E7DC8282}" sibTransId="{0116AA52-B677-4B5D-9C7A-11C83F660888}"/>
    <dgm:cxn modelId="{6629C1C9-20D7-487C-B522-754C82627130}" type="presOf" srcId="{D89E6419-9649-4B2B-9D34-FC3BACC87193}" destId="{A7E07FF1-D3F3-4D88-84C2-ADDB5A045B40}" srcOrd="0" destOrd="0" presId="urn:microsoft.com/office/officeart/2005/8/layout/cycle3"/>
    <dgm:cxn modelId="{A4903C4C-4AD9-4277-8905-C8EDE4CAF452}" type="presParOf" srcId="{A7E07FF1-D3F3-4D88-84C2-ADDB5A045B40}" destId="{8024A85A-9181-4AF1-A1A5-499B8FC992E2}" srcOrd="0" destOrd="0" presId="urn:microsoft.com/office/officeart/2005/8/layout/cycle3"/>
    <dgm:cxn modelId="{674BA73B-6D8D-44FE-A01F-D1E3746EF092}" type="presParOf" srcId="{8024A85A-9181-4AF1-A1A5-499B8FC992E2}" destId="{124B15A6-60B8-4D3E-AB5C-F71F71670838}" srcOrd="0" destOrd="0" presId="urn:microsoft.com/office/officeart/2005/8/layout/cycle3"/>
    <dgm:cxn modelId="{059D9E52-421E-44CA-915D-27E6B77CE263}" type="presParOf" srcId="{8024A85A-9181-4AF1-A1A5-499B8FC992E2}" destId="{5E2CD8C9-15F7-41B3-AA0B-7EEC10014C89}" srcOrd="1" destOrd="0" presId="urn:microsoft.com/office/officeart/2005/8/layout/cycle3"/>
    <dgm:cxn modelId="{B49EE361-CA99-40D2-B944-C8BD1D26220B}" type="presParOf" srcId="{8024A85A-9181-4AF1-A1A5-499B8FC992E2}" destId="{FBF415C9-D87B-4956-9F86-3A8F44F2EBB9}" srcOrd="2" destOrd="0" presId="urn:microsoft.com/office/officeart/2005/8/layout/cycle3"/>
    <dgm:cxn modelId="{12B1A254-D909-4B4A-A498-84778527C868}" type="presParOf" srcId="{8024A85A-9181-4AF1-A1A5-499B8FC992E2}" destId="{677920DF-00C3-468C-84D1-007270786024}" srcOrd="3" destOrd="0" presId="urn:microsoft.com/office/officeart/2005/8/layout/cycle3"/>
    <dgm:cxn modelId="{A9524865-58DC-41F5-AB7E-9D5BA85E6F21}" type="presParOf" srcId="{8024A85A-9181-4AF1-A1A5-499B8FC992E2}" destId="{B265D12A-00FC-4606-B1EF-2AE6AB95E482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C6FF2A-3D8E-4EA7-8555-6FBA52E0DA12}" type="doc">
      <dgm:prSet loTypeId="urn:microsoft.com/office/officeart/2005/8/layout/hProcess9" loCatId="process" qsTypeId="urn:microsoft.com/office/officeart/2005/8/quickstyle/simple2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CB50C728-CC64-4D33-A3AB-46BBD45DFF41}">
      <dgm:prSet/>
      <dgm:spPr/>
      <dgm:t>
        <a:bodyPr/>
        <a:lstStyle/>
        <a:p>
          <a:r>
            <a:rPr lang="en-US" b="1" dirty="0"/>
            <a:t>5 applications</a:t>
          </a:r>
        </a:p>
      </dgm:t>
    </dgm:pt>
    <dgm:pt modelId="{826779C7-B9A0-490C-97FC-9604A388B9B2}" type="parTrans" cxnId="{FCC937E9-20D0-407A-9101-6DE9D01F9B34}">
      <dgm:prSet/>
      <dgm:spPr/>
      <dgm:t>
        <a:bodyPr/>
        <a:lstStyle/>
        <a:p>
          <a:endParaRPr lang="en-US"/>
        </a:p>
      </dgm:t>
    </dgm:pt>
    <dgm:pt modelId="{8AF58331-183E-400F-AC2E-FB65AD4EBCC7}" type="sibTrans" cxnId="{FCC937E9-20D0-407A-9101-6DE9D01F9B34}">
      <dgm:prSet/>
      <dgm:spPr/>
      <dgm:t>
        <a:bodyPr/>
        <a:lstStyle/>
        <a:p>
          <a:endParaRPr lang="en-US"/>
        </a:p>
      </dgm:t>
    </dgm:pt>
    <dgm:pt modelId="{C3CECFE0-254D-418C-AD21-B814B6F1D777}">
      <dgm:prSet/>
      <dgm:spPr/>
      <dgm:t>
        <a:bodyPr/>
        <a:lstStyle/>
        <a:p>
          <a:r>
            <a:rPr lang="en-US" b="1" dirty="0"/>
            <a:t>ORC – IH</a:t>
          </a:r>
        </a:p>
      </dgm:t>
    </dgm:pt>
    <dgm:pt modelId="{BCA132FA-7DBB-4AFD-B995-1143A91A44B2}" type="parTrans" cxnId="{8ECD4AC9-B215-40C3-BE19-C046D2C24A80}">
      <dgm:prSet/>
      <dgm:spPr/>
      <dgm:t>
        <a:bodyPr/>
        <a:lstStyle/>
        <a:p>
          <a:endParaRPr lang="en-US"/>
        </a:p>
      </dgm:t>
    </dgm:pt>
    <dgm:pt modelId="{93DBADB0-A206-4E09-9B5F-16CEE63ED210}" type="sibTrans" cxnId="{8ECD4AC9-B215-40C3-BE19-C046D2C24A80}">
      <dgm:prSet/>
      <dgm:spPr/>
      <dgm:t>
        <a:bodyPr/>
        <a:lstStyle/>
        <a:p>
          <a:endParaRPr lang="en-US"/>
        </a:p>
      </dgm:t>
    </dgm:pt>
    <dgm:pt modelId="{A47CCD19-337C-498A-B722-279479CD700F}">
      <dgm:prSet/>
      <dgm:spPr/>
      <dgm:t>
        <a:bodyPr/>
        <a:lstStyle/>
        <a:p>
          <a:r>
            <a:rPr lang="en-US" b="1" dirty="0" err="1"/>
            <a:t>Refonte</a:t>
          </a:r>
          <a:r>
            <a:rPr lang="en-US" b="1" dirty="0"/>
            <a:t> </a:t>
          </a:r>
          <a:r>
            <a:rPr lang="en-US" b="1" dirty="0" err="1"/>
            <a:t>Regliss</a:t>
          </a:r>
          <a:endParaRPr lang="en-US" b="1" dirty="0"/>
        </a:p>
      </dgm:t>
    </dgm:pt>
    <dgm:pt modelId="{0E0DDFB1-A28D-4F52-95E7-9D71F58DE589}" type="parTrans" cxnId="{51EA9C35-B7E4-4B64-9754-32C51F349C1C}">
      <dgm:prSet/>
      <dgm:spPr/>
      <dgm:t>
        <a:bodyPr/>
        <a:lstStyle/>
        <a:p>
          <a:endParaRPr lang="en-US"/>
        </a:p>
      </dgm:t>
    </dgm:pt>
    <dgm:pt modelId="{0C7CE4F5-596C-4F02-8F54-A8957B543B47}" type="sibTrans" cxnId="{51EA9C35-B7E4-4B64-9754-32C51F349C1C}">
      <dgm:prSet/>
      <dgm:spPr/>
      <dgm:t>
        <a:bodyPr/>
        <a:lstStyle/>
        <a:p>
          <a:endParaRPr lang="en-US"/>
        </a:p>
      </dgm:t>
    </dgm:pt>
    <dgm:pt modelId="{7AC30A9A-9EBA-4900-8200-AEAD56CF2782}">
      <dgm:prSet/>
      <dgm:spPr/>
      <dgm:t>
        <a:bodyPr/>
        <a:lstStyle/>
        <a:p>
          <a:r>
            <a:rPr lang="en-US" b="1" dirty="0"/>
            <a:t>Aurora</a:t>
          </a:r>
        </a:p>
      </dgm:t>
    </dgm:pt>
    <dgm:pt modelId="{32F88850-D536-4B8E-B8E8-6DC1C0C05E76}" type="parTrans" cxnId="{98C3E9C1-8C94-40FE-B9FC-085C470FAE88}">
      <dgm:prSet/>
      <dgm:spPr/>
      <dgm:t>
        <a:bodyPr/>
        <a:lstStyle/>
        <a:p>
          <a:endParaRPr lang="en-US"/>
        </a:p>
      </dgm:t>
    </dgm:pt>
    <dgm:pt modelId="{041819A0-7709-43DA-AB9A-678C17EA8029}" type="sibTrans" cxnId="{98C3E9C1-8C94-40FE-B9FC-085C470FAE88}">
      <dgm:prSet/>
      <dgm:spPr/>
      <dgm:t>
        <a:bodyPr/>
        <a:lstStyle/>
        <a:p>
          <a:endParaRPr lang="en-US"/>
        </a:p>
      </dgm:t>
    </dgm:pt>
    <dgm:pt modelId="{974124EB-FD05-49D3-BD49-735D154A261E}">
      <dgm:prSet/>
      <dgm:spPr/>
      <dgm:t>
        <a:bodyPr/>
        <a:lstStyle/>
        <a:p>
          <a:r>
            <a:rPr lang="en-US" b="1" dirty="0"/>
            <a:t>MIRO</a:t>
          </a:r>
        </a:p>
      </dgm:t>
    </dgm:pt>
    <dgm:pt modelId="{814CB2D1-82E7-4E10-870C-0F8C0BD8CFCF}" type="parTrans" cxnId="{DBB95DD0-673D-4716-A430-3C607EB95E6C}">
      <dgm:prSet/>
      <dgm:spPr/>
      <dgm:t>
        <a:bodyPr/>
        <a:lstStyle/>
        <a:p>
          <a:endParaRPr lang="en-US"/>
        </a:p>
      </dgm:t>
    </dgm:pt>
    <dgm:pt modelId="{92B0D7F4-9FF8-4730-AA1F-F0FFED056848}" type="sibTrans" cxnId="{DBB95DD0-673D-4716-A430-3C607EB95E6C}">
      <dgm:prSet/>
      <dgm:spPr/>
      <dgm:t>
        <a:bodyPr/>
        <a:lstStyle/>
        <a:p>
          <a:endParaRPr lang="en-US"/>
        </a:p>
      </dgm:t>
    </dgm:pt>
    <dgm:pt modelId="{55641CA0-5D09-4B89-A27B-9866DE7DC826}">
      <dgm:prSet/>
      <dgm:spPr/>
      <dgm:t>
        <a:bodyPr/>
        <a:lstStyle/>
        <a:p>
          <a:r>
            <a:rPr lang="en-US" b="1" dirty="0"/>
            <a:t>Share</a:t>
          </a:r>
        </a:p>
      </dgm:t>
    </dgm:pt>
    <dgm:pt modelId="{0DD7944A-6D05-4420-9072-4B00321DEB51}" type="parTrans" cxnId="{061C7315-423E-4C19-B9F3-92300AA93689}">
      <dgm:prSet/>
      <dgm:spPr/>
      <dgm:t>
        <a:bodyPr/>
        <a:lstStyle/>
        <a:p>
          <a:endParaRPr lang="fr-FR"/>
        </a:p>
      </dgm:t>
    </dgm:pt>
    <dgm:pt modelId="{83FB72D8-AD27-433C-B012-884AC3E00C3B}" type="sibTrans" cxnId="{061C7315-423E-4C19-B9F3-92300AA93689}">
      <dgm:prSet/>
      <dgm:spPr/>
      <dgm:t>
        <a:bodyPr/>
        <a:lstStyle/>
        <a:p>
          <a:endParaRPr lang="fr-FR"/>
        </a:p>
      </dgm:t>
    </dgm:pt>
    <dgm:pt modelId="{0EC10633-00B9-4BB3-A268-67590AD8DCCB}" type="pres">
      <dgm:prSet presAssocID="{9AC6FF2A-3D8E-4EA7-8555-6FBA52E0DA12}" presName="CompostProcess" presStyleCnt="0">
        <dgm:presLayoutVars>
          <dgm:dir/>
          <dgm:resizeHandles val="exact"/>
        </dgm:presLayoutVars>
      </dgm:prSet>
      <dgm:spPr/>
    </dgm:pt>
    <dgm:pt modelId="{EC7C2FDA-1BD0-4157-9E1A-0EB2FC0DDF1B}" type="pres">
      <dgm:prSet presAssocID="{9AC6FF2A-3D8E-4EA7-8555-6FBA52E0DA12}" presName="arrow" presStyleLbl="bgShp" presStyleIdx="0" presStyleCnt="1" custLinFactNeighborX="-5115" custLinFactNeighborY="5824"/>
      <dgm:spPr/>
    </dgm:pt>
    <dgm:pt modelId="{39EB0E16-4048-4683-A108-FB5CA58005CF}" type="pres">
      <dgm:prSet presAssocID="{9AC6FF2A-3D8E-4EA7-8555-6FBA52E0DA12}" presName="linearProcess" presStyleCnt="0"/>
      <dgm:spPr/>
    </dgm:pt>
    <dgm:pt modelId="{10371B24-D404-46A5-8355-913B70AD3414}" type="pres">
      <dgm:prSet presAssocID="{CB50C728-CC64-4D33-A3AB-46BBD45DFF41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061C7315-423E-4C19-B9F3-92300AA93689}" srcId="{CB50C728-CC64-4D33-A3AB-46BBD45DFF41}" destId="{55641CA0-5D09-4B89-A27B-9866DE7DC826}" srcOrd="0" destOrd="0" parTransId="{0DD7944A-6D05-4420-9072-4B00321DEB51}" sibTransId="{83FB72D8-AD27-433C-B012-884AC3E00C3B}"/>
    <dgm:cxn modelId="{215CB817-F500-4F57-9603-1BE05F29E558}" type="presOf" srcId="{C3CECFE0-254D-418C-AD21-B814B6F1D777}" destId="{10371B24-D404-46A5-8355-913B70AD3414}" srcOrd="0" destOrd="2" presId="urn:microsoft.com/office/officeart/2005/8/layout/hProcess9"/>
    <dgm:cxn modelId="{51EA9C35-B7E4-4B64-9754-32C51F349C1C}" srcId="{CB50C728-CC64-4D33-A3AB-46BBD45DFF41}" destId="{A47CCD19-337C-498A-B722-279479CD700F}" srcOrd="2" destOrd="0" parTransId="{0E0DDFB1-A28D-4F52-95E7-9D71F58DE589}" sibTransId="{0C7CE4F5-596C-4F02-8F54-A8957B543B47}"/>
    <dgm:cxn modelId="{7857946D-4FF8-43B4-9893-8195E6A7859E}" type="presOf" srcId="{A47CCD19-337C-498A-B722-279479CD700F}" destId="{10371B24-D404-46A5-8355-913B70AD3414}" srcOrd="0" destOrd="3" presId="urn:microsoft.com/office/officeart/2005/8/layout/hProcess9"/>
    <dgm:cxn modelId="{4F0D508D-20E1-4523-88C5-688BC8F51599}" type="presOf" srcId="{CB50C728-CC64-4D33-A3AB-46BBD45DFF41}" destId="{10371B24-D404-46A5-8355-913B70AD3414}" srcOrd="0" destOrd="0" presId="urn:microsoft.com/office/officeart/2005/8/layout/hProcess9"/>
    <dgm:cxn modelId="{FED55095-7B2C-46AE-82AD-20D49CC8A369}" type="presOf" srcId="{7AC30A9A-9EBA-4900-8200-AEAD56CF2782}" destId="{10371B24-D404-46A5-8355-913B70AD3414}" srcOrd="0" destOrd="4" presId="urn:microsoft.com/office/officeart/2005/8/layout/hProcess9"/>
    <dgm:cxn modelId="{A0A18DB0-D9D4-4ADD-8903-9437121F67AA}" type="presOf" srcId="{9AC6FF2A-3D8E-4EA7-8555-6FBA52E0DA12}" destId="{0EC10633-00B9-4BB3-A268-67590AD8DCCB}" srcOrd="0" destOrd="0" presId="urn:microsoft.com/office/officeart/2005/8/layout/hProcess9"/>
    <dgm:cxn modelId="{CBDD69B5-1623-4F12-A7C8-0E6FB7B7700F}" type="presOf" srcId="{55641CA0-5D09-4B89-A27B-9866DE7DC826}" destId="{10371B24-D404-46A5-8355-913B70AD3414}" srcOrd="0" destOrd="1" presId="urn:microsoft.com/office/officeart/2005/8/layout/hProcess9"/>
    <dgm:cxn modelId="{98C3E9C1-8C94-40FE-B9FC-085C470FAE88}" srcId="{CB50C728-CC64-4D33-A3AB-46BBD45DFF41}" destId="{7AC30A9A-9EBA-4900-8200-AEAD56CF2782}" srcOrd="3" destOrd="0" parTransId="{32F88850-D536-4B8E-B8E8-6DC1C0C05E76}" sibTransId="{041819A0-7709-43DA-AB9A-678C17EA8029}"/>
    <dgm:cxn modelId="{8D8455C8-0DE3-4010-8DCB-84BDA682E853}" type="presOf" srcId="{974124EB-FD05-49D3-BD49-735D154A261E}" destId="{10371B24-D404-46A5-8355-913B70AD3414}" srcOrd="0" destOrd="5" presId="urn:microsoft.com/office/officeart/2005/8/layout/hProcess9"/>
    <dgm:cxn modelId="{8ECD4AC9-B215-40C3-BE19-C046D2C24A80}" srcId="{CB50C728-CC64-4D33-A3AB-46BBD45DFF41}" destId="{C3CECFE0-254D-418C-AD21-B814B6F1D777}" srcOrd="1" destOrd="0" parTransId="{BCA132FA-7DBB-4AFD-B995-1143A91A44B2}" sibTransId="{93DBADB0-A206-4E09-9B5F-16CEE63ED210}"/>
    <dgm:cxn modelId="{DBB95DD0-673D-4716-A430-3C607EB95E6C}" srcId="{CB50C728-CC64-4D33-A3AB-46BBD45DFF41}" destId="{974124EB-FD05-49D3-BD49-735D154A261E}" srcOrd="4" destOrd="0" parTransId="{814CB2D1-82E7-4E10-870C-0F8C0BD8CFCF}" sibTransId="{92B0D7F4-9FF8-4730-AA1F-F0FFED056848}"/>
    <dgm:cxn modelId="{FCC937E9-20D0-407A-9101-6DE9D01F9B34}" srcId="{9AC6FF2A-3D8E-4EA7-8555-6FBA52E0DA12}" destId="{CB50C728-CC64-4D33-A3AB-46BBD45DFF41}" srcOrd="0" destOrd="0" parTransId="{826779C7-B9A0-490C-97FC-9604A388B9B2}" sibTransId="{8AF58331-183E-400F-AC2E-FB65AD4EBCC7}"/>
    <dgm:cxn modelId="{B4E92DBF-A716-49B5-8859-B004BA2C76CE}" type="presParOf" srcId="{0EC10633-00B9-4BB3-A268-67590AD8DCCB}" destId="{EC7C2FDA-1BD0-4157-9E1A-0EB2FC0DDF1B}" srcOrd="0" destOrd="0" presId="urn:microsoft.com/office/officeart/2005/8/layout/hProcess9"/>
    <dgm:cxn modelId="{104194B0-716E-466D-89CE-C001205CD8DB}" type="presParOf" srcId="{0EC10633-00B9-4BB3-A268-67590AD8DCCB}" destId="{39EB0E16-4048-4683-A108-FB5CA58005CF}" srcOrd="1" destOrd="0" presId="urn:microsoft.com/office/officeart/2005/8/layout/hProcess9"/>
    <dgm:cxn modelId="{7591463F-CDFD-49A9-83F6-46070D5F4EA1}" type="presParOf" srcId="{39EB0E16-4048-4683-A108-FB5CA58005CF}" destId="{10371B24-D404-46A5-8355-913B70AD3414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1B5EDF-0217-43AF-8E7D-58FC7F777C10}" type="doc">
      <dgm:prSet loTypeId="urn:microsoft.com/office/officeart/2009/layout/CircleArrowProcess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E5368CE-FD30-4BFA-B5CD-3837AC80EBEE}">
      <dgm:prSet/>
      <dgm:spPr/>
      <dgm:t>
        <a:bodyPr/>
        <a:lstStyle/>
        <a:p>
          <a:pPr algn="ctr" rtl="0"/>
          <a:r>
            <a:rPr lang="en-US" b="1" dirty="0"/>
            <a:t>What is</a:t>
          </a:r>
        </a:p>
        <a:p>
          <a:pPr algn="ctr" rtl="0"/>
          <a:r>
            <a:rPr lang="en-US" b="1" dirty="0"/>
            <a:t>Combinatorial Test Design (CTD)?</a:t>
          </a:r>
        </a:p>
      </dgm:t>
    </dgm:pt>
    <dgm:pt modelId="{08F08437-541D-445F-8395-DFC4FA8E3368}" type="parTrans" cxnId="{6269253A-2AAB-4CFA-A92D-C208D572F898}">
      <dgm:prSet/>
      <dgm:spPr/>
      <dgm:t>
        <a:bodyPr/>
        <a:lstStyle/>
        <a:p>
          <a:endParaRPr lang="en-US"/>
        </a:p>
      </dgm:t>
    </dgm:pt>
    <dgm:pt modelId="{E596D995-6CF1-47E3-8330-CA3423941886}" type="sibTrans" cxnId="{6269253A-2AAB-4CFA-A92D-C208D572F898}">
      <dgm:prSet/>
      <dgm:spPr/>
      <dgm:t>
        <a:bodyPr/>
        <a:lstStyle/>
        <a:p>
          <a:endParaRPr lang="en-US"/>
        </a:p>
      </dgm:t>
    </dgm:pt>
    <dgm:pt modelId="{B34CC03A-C2B7-42F6-BEAE-1F2ACBBC19E2}" type="pres">
      <dgm:prSet presAssocID="{031B5EDF-0217-43AF-8E7D-58FC7F777C10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E2180CC-905F-48AC-B476-2A8B4658FB61}" type="pres">
      <dgm:prSet presAssocID="{1E5368CE-FD30-4BFA-B5CD-3837AC80EBEE}" presName="Accent1" presStyleCnt="0"/>
      <dgm:spPr/>
    </dgm:pt>
    <dgm:pt modelId="{A0DC7AE8-4A7B-4D61-8AEA-E1C6F87CB490}" type="pres">
      <dgm:prSet presAssocID="{1E5368CE-FD30-4BFA-B5CD-3837AC80EBEE}" presName="Accent" presStyleLbl="node1" presStyleIdx="0" presStyleCnt="1" custScaleX="160026" custScaleY="145588" custLinFactNeighborX="0" custLinFactNeighborY="2080"/>
      <dgm:spPr/>
    </dgm:pt>
    <dgm:pt modelId="{F5D25885-A625-4610-A27E-579BF9D97A6B}" type="pres">
      <dgm:prSet presAssocID="{1E5368CE-FD30-4BFA-B5CD-3837AC80EBEE}" presName="Parent1" presStyleLbl="revTx" presStyleIdx="0" presStyleCnt="1" custScaleX="173016" custScaleY="239907" custLinFactNeighborX="29" custLinFactNeighborY="12379">
        <dgm:presLayoutVars>
          <dgm:chMax val="1"/>
          <dgm:chPref val="1"/>
          <dgm:bulletEnabled val="1"/>
        </dgm:presLayoutVars>
      </dgm:prSet>
      <dgm:spPr/>
    </dgm:pt>
  </dgm:ptLst>
  <dgm:cxnLst>
    <dgm:cxn modelId="{6269253A-2AAB-4CFA-A92D-C208D572F898}" srcId="{031B5EDF-0217-43AF-8E7D-58FC7F777C10}" destId="{1E5368CE-FD30-4BFA-B5CD-3837AC80EBEE}" srcOrd="0" destOrd="0" parTransId="{08F08437-541D-445F-8395-DFC4FA8E3368}" sibTransId="{E596D995-6CF1-47E3-8330-CA3423941886}"/>
    <dgm:cxn modelId="{6FF2E6DD-4139-4F14-B1DB-7FB8F3B208D4}" type="presOf" srcId="{1E5368CE-FD30-4BFA-B5CD-3837AC80EBEE}" destId="{F5D25885-A625-4610-A27E-579BF9D97A6B}" srcOrd="0" destOrd="0" presId="urn:microsoft.com/office/officeart/2009/layout/CircleArrowProcess"/>
    <dgm:cxn modelId="{530F93E3-771B-4C11-8619-20375EED6FB2}" type="presOf" srcId="{031B5EDF-0217-43AF-8E7D-58FC7F777C10}" destId="{B34CC03A-C2B7-42F6-BEAE-1F2ACBBC19E2}" srcOrd="0" destOrd="0" presId="urn:microsoft.com/office/officeart/2009/layout/CircleArrowProcess"/>
    <dgm:cxn modelId="{FABB618F-F3B9-4750-A6F7-2DC8A3C550A4}" type="presParOf" srcId="{B34CC03A-C2B7-42F6-BEAE-1F2ACBBC19E2}" destId="{7E2180CC-905F-48AC-B476-2A8B4658FB61}" srcOrd="0" destOrd="0" presId="urn:microsoft.com/office/officeart/2009/layout/CircleArrowProcess"/>
    <dgm:cxn modelId="{A4CFEA0A-D306-45A9-9C66-16C6B92BD3FB}" type="presParOf" srcId="{7E2180CC-905F-48AC-B476-2A8B4658FB61}" destId="{A0DC7AE8-4A7B-4D61-8AEA-E1C6F87CB490}" srcOrd="0" destOrd="0" presId="urn:microsoft.com/office/officeart/2009/layout/CircleArrowProcess"/>
    <dgm:cxn modelId="{02EDD51E-D9DD-4ADA-91B1-8D945F06EC84}" type="presParOf" srcId="{B34CC03A-C2B7-42F6-BEAE-1F2ACBBC19E2}" destId="{F5D25885-A625-4610-A27E-579BF9D97A6B}" srcOrd="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1B5EDF-0217-43AF-8E7D-58FC7F777C10}" type="doc">
      <dgm:prSet loTypeId="urn:microsoft.com/office/officeart/2009/layout/CircleArrowProcess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E5368CE-FD30-4BFA-B5CD-3837AC80EBEE}">
      <dgm:prSet custT="1"/>
      <dgm:spPr/>
      <dgm:t>
        <a:bodyPr/>
        <a:lstStyle/>
        <a:p>
          <a:pPr algn="ctr" rtl="0"/>
          <a:r>
            <a:rPr lang="en-US" sz="1300" b="1" kern="1200" dirty="0"/>
            <a:t>What is</a:t>
          </a:r>
        </a:p>
        <a:p>
          <a:pPr algn="ctr" rtl="0"/>
          <a:r>
            <a:rPr lang="en-US" sz="13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Optimized Test Flow Automation </a:t>
          </a:r>
          <a:r>
            <a:rPr lang="en-US" sz="1300" b="1" kern="1200" dirty="0"/>
            <a:t>(OTFA)?</a:t>
          </a:r>
        </a:p>
      </dgm:t>
    </dgm:pt>
    <dgm:pt modelId="{08F08437-541D-445F-8395-DFC4FA8E3368}" type="parTrans" cxnId="{6269253A-2AAB-4CFA-A92D-C208D572F898}">
      <dgm:prSet/>
      <dgm:spPr/>
      <dgm:t>
        <a:bodyPr/>
        <a:lstStyle/>
        <a:p>
          <a:endParaRPr lang="en-US"/>
        </a:p>
      </dgm:t>
    </dgm:pt>
    <dgm:pt modelId="{E596D995-6CF1-47E3-8330-CA3423941886}" type="sibTrans" cxnId="{6269253A-2AAB-4CFA-A92D-C208D572F898}">
      <dgm:prSet/>
      <dgm:spPr/>
      <dgm:t>
        <a:bodyPr/>
        <a:lstStyle/>
        <a:p>
          <a:endParaRPr lang="en-US"/>
        </a:p>
      </dgm:t>
    </dgm:pt>
    <dgm:pt modelId="{B34CC03A-C2B7-42F6-BEAE-1F2ACBBC19E2}" type="pres">
      <dgm:prSet presAssocID="{031B5EDF-0217-43AF-8E7D-58FC7F777C10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E2180CC-905F-48AC-B476-2A8B4658FB61}" type="pres">
      <dgm:prSet presAssocID="{1E5368CE-FD30-4BFA-B5CD-3837AC80EBEE}" presName="Accent1" presStyleCnt="0"/>
      <dgm:spPr/>
    </dgm:pt>
    <dgm:pt modelId="{A0DC7AE8-4A7B-4D61-8AEA-E1C6F87CB490}" type="pres">
      <dgm:prSet presAssocID="{1E5368CE-FD30-4BFA-B5CD-3837AC80EBEE}" presName="Accent" presStyleLbl="node1" presStyleIdx="0" presStyleCnt="1" custScaleX="160026" custScaleY="145588" custLinFactNeighborX="-2610" custLinFactNeighborY="8126"/>
      <dgm:spPr/>
    </dgm:pt>
    <dgm:pt modelId="{F5D25885-A625-4610-A27E-579BF9D97A6B}" type="pres">
      <dgm:prSet presAssocID="{1E5368CE-FD30-4BFA-B5CD-3837AC80EBEE}" presName="Parent1" presStyleLbl="revTx" presStyleIdx="0" presStyleCnt="1" custScaleX="173016" custScaleY="239907" custLinFactNeighborX="-4648" custLinFactNeighborY="34058">
        <dgm:presLayoutVars>
          <dgm:chMax val="1"/>
          <dgm:chPref val="1"/>
          <dgm:bulletEnabled val="1"/>
        </dgm:presLayoutVars>
      </dgm:prSet>
      <dgm:spPr/>
    </dgm:pt>
  </dgm:ptLst>
  <dgm:cxnLst>
    <dgm:cxn modelId="{6269253A-2AAB-4CFA-A92D-C208D572F898}" srcId="{031B5EDF-0217-43AF-8E7D-58FC7F777C10}" destId="{1E5368CE-FD30-4BFA-B5CD-3837AC80EBEE}" srcOrd="0" destOrd="0" parTransId="{08F08437-541D-445F-8395-DFC4FA8E3368}" sibTransId="{E596D995-6CF1-47E3-8330-CA3423941886}"/>
    <dgm:cxn modelId="{6FF2E6DD-4139-4F14-B1DB-7FB8F3B208D4}" type="presOf" srcId="{1E5368CE-FD30-4BFA-B5CD-3837AC80EBEE}" destId="{F5D25885-A625-4610-A27E-579BF9D97A6B}" srcOrd="0" destOrd="0" presId="urn:microsoft.com/office/officeart/2009/layout/CircleArrowProcess"/>
    <dgm:cxn modelId="{530F93E3-771B-4C11-8619-20375EED6FB2}" type="presOf" srcId="{031B5EDF-0217-43AF-8E7D-58FC7F777C10}" destId="{B34CC03A-C2B7-42F6-BEAE-1F2ACBBC19E2}" srcOrd="0" destOrd="0" presId="urn:microsoft.com/office/officeart/2009/layout/CircleArrowProcess"/>
    <dgm:cxn modelId="{FABB618F-F3B9-4750-A6F7-2DC8A3C550A4}" type="presParOf" srcId="{B34CC03A-C2B7-42F6-BEAE-1F2ACBBC19E2}" destId="{7E2180CC-905F-48AC-B476-2A8B4658FB61}" srcOrd="0" destOrd="0" presId="urn:microsoft.com/office/officeart/2009/layout/CircleArrowProcess"/>
    <dgm:cxn modelId="{A4CFEA0A-D306-45A9-9C66-16C6B92BD3FB}" type="presParOf" srcId="{7E2180CC-905F-48AC-B476-2A8B4658FB61}" destId="{A0DC7AE8-4A7B-4D61-8AEA-E1C6F87CB490}" srcOrd="0" destOrd="0" presId="urn:microsoft.com/office/officeart/2009/layout/CircleArrowProcess"/>
    <dgm:cxn modelId="{02EDD51E-D9DD-4ADA-91B1-8D945F06EC84}" type="presParOf" srcId="{B34CC03A-C2B7-42F6-BEAE-1F2ACBBC19E2}" destId="{F5D25885-A625-4610-A27E-579BF9D97A6B}" srcOrd="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B732A-A26F-4328-A9AA-9A02BB136BD9}">
      <dsp:nvSpPr>
        <dsp:cNvPr id="0" name=""/>
        <dsp:cNvSpPr/>
      </dsp:nvSpPr>
      <dsp:spPr>
        <a:xfrm>
          <a:off x="3395056" y="0"/>
          <a:ext cx="3661591" cy="7182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Workflows automatized with CTD and Selenium:</a:t>
          </a:r>
        </a:p>
      </dsp:txBody>
      <dsp:txXfrm>
        <a:off x="3416093" y="21037"/>
        <a:ext cx="3619517" cy="676178"/>
      </dsp:txXfrm>
    </dsp:sp>
    <dsp:sp modelId="{9A35EE48-8FF1-4330-81D3-CB38EE322CB2}">
      <dsp:nvSpPr>
        <dsp:cNvPr id="0" name=""/>
        <dsp:cNvSpPr/>
      </dsp:nvSpPr>
      <dsp:spPr>
        <a:xfrm rot="5294139">
          <a:off x="5177116" y="782787"/>
          <a:ext cx="127443" cy="125694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AB85A6-D626-4E38-991A-A549321364B4}">
      <dsp:nvSpPr>
        <dsp:cNvPr id="0" name=""/>
        <dsp:cNvSpPr/>
      </dsp:nvSpPr>
      <dsp:spPr>
        <a:xfrm>
          <a:off x="3403215" y="973017"/>
          <a:ext cx="3709168" cy="84651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SHARE – automation in progress, CTD and Selenium for all screens and main workflows</a:t>
          </a:r>
        </a:p>
      </dsp:txBody>
      <dsp:txXfrm>
        <a:off x="3428009" y="997811"/>
        <a:ext cx="3659580" cy="796929"/>
      </dsp:txXfrm>
    </dsp:sp>
    <dsp:sp modelId="{71DEE615-6867-4EF1-BACA-63B127A40485}">
      <dsp:nvSpPr>
        <dsp:cNvPr id="0" name=""/>
        <dsp:cNvSpPr/>
      </dsp:nvSpPr>
      <dsp:spPr>
        <a:xfrm rot="5400000">
          <a:off x="5194952" y="1882382"/>
          <a:ext cx="125694" cy="125694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A34778-C27B-48DE-AFC7-CC21C8B8C87A}">
      <dsp:nvSpPr>
        <dsp:cNvPr id="0" name=""/>
        <dsp:cNvSpPr/>
      </dsp:nvSpPr>
      <dsp:spPr>
        <a:xfrm>
          <a:off x="3419620" y="2070923"/>
          <a:ext cx="3676358" cy="71825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Refonte</a:t>
          </a:r>
          <a:r>
            <a:rPr lang="en-US" sz="1600" b="1" kern="1200" dirty="0"/>
            <a:t> </a:t>
          </a:r>
          <a:r>
            <a:rPr lang="en-US" sz="1600" b="1" kern="1200" dirty="0" err="1"/>
            <a:t>Regliss</a:t>
          </a:r>
          <a:r>
            <a:rPr lang="en-US" sz="1600" b="1" kern="1200" dirty="0"/>
            <a:t>: 4 functionalities covered (30% of the application) –v4</a:t>
          </a:r>
        </a:p>
      </dsp:txBody>
      <dsp:txXfrm>
        <a:off x="3440657" y="2091960"/>
        <a:ext cx="3634284" cy="676178"/>
      </dsp:txXfrm>
    </dsp:sp>
    <dsp:sp modelId="{7E4E65E4-8A51-4B36-8F51-AF461C0B1DC1}">
      <dsp:nvSpPr>
        <dsp:cNvPr id="0" name=""/>
        <dsp:cNvSpPr/>
      </dsp:nvSpPr>
      <dsp:spPr>
        <a:xfrm rot="5400000">
          <a:off x="5194952" y="2852022"/>
          <a:ext cx="125694" cy="125694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247A61-2E67-4D08-A166-98150DCCE11F}">
      <dsp:nvSpPr>
        <dsp:cNvPr id="0" name=""/>
        <dsp:cNvSpPr/>
      </dsp:nvSpPr>
      <dsp:spPr>
        <a:xfrm>
          <a:off x="3378004" y="3040563"/>
          <a:ext cx="3759590" cy="71825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IH: 7 functionalities covered(80% of the application) –iteration 12</a:t>
          </a:r>
          <a:endParaRPr lang="fr-FR" sz="1600" b="1" kern="1200" dirty="0"/>
        </a:p>
      </dsp:txBody>
      <dsp:txXfrm>
        <a:off x="3399041" y="3061600"/>
        <a:ext cx="3717516" cy="676178"/>
      </dsp:txXfrm>
    </dsp:sp>
    <dsp:sp modelId="{7BEFB520-B6C0-49EB-BFC7-AC535145C0C9}">
      <dsp:nvSpPr>
        <dsp:cNvPr id="0" name=""/>
        <dsp:cNvSpPr/>
      </dsp:nvSpPr>
      <dsp:spPr>
        <a:xfrm rot="5400000">
          <a:off x="5194952" y="3821663"/>
          <a:ext cx="125694" cy="125694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A22346-0CF5-4547-A55C-9BF962F696F9}">
      <dsp:nvSpPr>
        <dsp:cNvPr id="0" name=""/>
        <dsp:cNvSpPr/>
      </dsp:nvSpPr>
      <dsp:spPr>
        <a:xfrm>
          <a:off x="3419620" y="4010204"/>
          <a:ext cx="3676358" cy="71825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Aurora: 3 functionalities covered (25% of the application) - just for demonstration</a:t>
          </a:r>
        </a:p>
      </dsp:txBody>
      <dsp:txXfrm>
        <a:off x="3440657" y="4031241"/>
        <a:ext cx="3634284" cy="676178"/>
      </dsp:txXfrm>
    </dsp:sp>
    <dsp:sp modelId="{07A0D7F4-2407-4FD5-AC9D-084C1D4B315B}">
      <dsp:nvSpPr>
        <dsp:cNvPr id="0" name=""/>
        <dsp:cNvSpPr/>
      </dsp:nvSpPr>
      <dsp:spPr>
        <a:xfrm rot="5400000">
          <a:off x="5194952" y="4791303"/>
          <a:ext cx="125694" cy="125694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51E4C6-5A6F-44C2-B4C4-5CF32F1E942D}">
      <dsp:nvSpPr>
        <dsp:cNvPr id="0" name=""/>
        <dsp:cNvSpPr/>
      </dsp:nvSpPr>
      <dsp:spPr>
        <a:xfrm>
          <a:off x="3397512" y="4979844"/>
          <a:ext cx="3720574" cy="71825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MIRO: 2 functionalities covered (15% of the application) – just for demonstration</a:t>
          </a:r>
        </a:p>
      </dsp:txBody>
      <dsp:txXfrm>
        <a:off x="3418549" y="5000881"/>
        <a:ext cx="3678500" cy="6761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2CD8C9-15F7-41B3-AA0B-7EEC10014C89}">
      <dsp:nvSpPr>
        <dsp:cNvPr id="0" name=""/>
        <dsp:cNvSpPr/>
      </dsp:nvSpPr>
      <dsp:spPr>
        <a:xfrm>
          <a:off x="810269" y="-27669"/>
          <a:ext cx="2375390" cy="2375390"/>
        </a:xfrm>
        <a:prstGeom prst="circularArrow">
          <a:avLst>
            <a:gd name="adj1" fmla="val 4668"/>
            <a:gd name="adj2" fmla="val 272909"/>
            <a:gd name="adj3" fmla="val 13191077"/>
            <a:gd name="adj4" fmla="val 17790719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4B15A6-60B8-4D3E-AB5C-F71F71670838}">
      <dsp:nvSpPr>
        <dsp:cNvPr id="0" name=""/>
        <dsp:cNvSpPr/>
      </dsp:nvSpPr>
      <dsp:spPr>
        <a:xfrm>
          <a:off x="1281897" y="623"/>
          <a:ext cx="1432134" cy="7160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3 domains</a:t>
          </a:r>
        </a:p>
      </dsp:txBody>
      <dsp:txXfrm>
        <a:off x="1316853" y="35579"/>
        <a:ext cx="1362222" cy="646155"/>
      </dsp:txXfrm>
    </dsp:sp>
    <dsp:sp modelId="{FBF415C9-D87B-4956-9F86-3A8F44F2EBB9}">
      <dsp:nvSpPr>
        <dsp:cNvPr id="0" name=""/>
        <dsp:cNvSpPr/>
      </dsp:nvSpPr>
      <dsp:spPr>
        <a:xfrm>
          <a:off x="2134819" y="853546"/>
          <a:ext cx="1432134" cy="7160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ASF</a:t>
          </a:r>
        </a:p>
      </dsp:txBody>
      <dsp:txXfrm>
        <a:off x="2169775" y="888502"/>
        <a:ext cx="1362222" cy="646155"/>
      </dsp:txXfrm>
    </dsp:sp>
    <dsp:sp modelId="{677920DF-00C3-468C-84D1-007270786024}">
      <dsp:nvSpPr>
        <dsp:cNvPr id="0" name=""/>
        <dsp:cNvSpPr/>
      </dsp:nvSpPr>
      <dsp:spPr>
        <a:xfrm>
          <a:off x="1281897" y="1706469"/>
          <a:ext cx="1432134" cy="7160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RI</a:t>
          </a:r>
        </a:p>
      </dsp:txBody>
      <dsp:txXfrm>
        <a:off x="1316853" y="1741425"/>
        <a:ext cx="1362222" cy="646155"/>
      </dsp:txXfrm>
    </dsp:sp>
    <dsp:sp modelId="{B265D12A-00FC-4606-B1EF-2AE6AB95E482}">
      <dsp:nvSpPr>
        <dsp:cNvPr id="0" name=""/>
        <dsp:cNvSpPr/>
      </dsp:nvSpPr>
      <dsp:spPr>
        <a:xfrm>
          <a:off x="428974" y="853546"/>
          <a:ext cx="1432134" cy="7160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GAO</a:t>
          </a:r>
        </a:p>
      </dsp:txBody>
      <dsp:txXfrm>
        <a:off x="463930" y="888502"/>
        <a:ext cx="1362222" cy="6461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C2FDA-1BD0-4157-9E1A-0EB2FC0DDF1B}">
      <dsp:nvSpPr>
        <dsp:cNvPr id="0" name=""/>
        <dsp:cNvSpPr/>
      </dsp:nvSpPr>
      <dsp:spPr>
        <a:xfrm>
          <a:off x="151615" y="0"/>
          <a:ext cx="4088284" cy="379476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371B24-D404-46A5-8355-913B70AD3414}">
      <dsp:nvSpPr>
        <dsp:cNvPr id="0" name=""/>
        <dsp:cNvSpPr/>
      </dsp:nvSpPr>
      <dsp:spPr>
        <a:xfrm>
          <a:off x="1683411" y="1138428"/>
          <a:ext cx="1442923" cy="1517904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5 applications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Share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ORC – IH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 err="1"/>
            <a:t>Refonte</a:t>
          </a:r>
          <a:r>
            <a:rPr lang="en-US" sz="1200" b="1" kern="1200" dirty="0"/>
            <a:t> </a:t>
          </a:r>
          <a:r>
            <a:rPr lang="en-US" sz="1200" b="1" kern="1200" dirty="0" err="1"/>
            <a:t>Regliss</a:t>
          </a:r>
          <a:endParaRPr lang="en-US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Aurora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MIRO</a:t>
          </a:r>
        </a:p>
      </dsp:txBody>
      <dsp:txXfrm>
        <a:off x="1753849" y="1208866"/>
        <a:ext cx="1302047" cy="13770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DC7AE8-4A7B-4D61-8AEA-E1C6F87CB490}">
      <dsp:nvSpPr>
        <dsp:cNvPr id="0" name=""/>
        <dsp:cNvSpPr/>
      </dsp:nvSpPr>
      <dsp:spPr>
        <a:xfrm>
          <a:off x="-2" y="53679"/>
          <a:ext cx="2064550" cy="1878698"/>
        </a:xfrm>
        <a:prstGeom prst="circularArrow">
          <a:avLst>
            <a:gd name="adj1" fmla="val 10980"/>
            <a:gd name="adj2" fmla="val 1142322"/>
            <a:gd name="adj3" fmla="val 9000000"/>
            <a:gd name="adj4" fmla="val 10800000"/>
            <a:gd name="adj5" fmla="val 125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D25885-A625-4610-A27E-579BF9D97A6B}">
      <dsp:nvSpPr>
        <dsp:cNvPr id="0" name=""/>
        <dsp:cNvSpPr/>
      </dsp:nvSpPr>
      <dsp:spPr>
        <a:xfrm>
          <a:off x="409497" y="580900"/>
          <a:ext cx="1245554" cy="863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What is</a:t>
          </a:r>
        </a:p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Combinatorial Test Design (CTD)?</a:t>
          </a:r>
        </a:p>
      </dsp:txBody>
      <dsp:txXfrm>
        <a:off x="409497" y="580900"/>
        <a:ext cx="1245554" cy="8634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DC7AE8-4A7B-4D61-8AEA-E1C6F87CB490}">
      <dsp:nvSpPr>
        <dsp:cNvPr id="0" name=""/>
        <dsp:cNvSpPr/>
      </dsp:nvSpPr>
      <dsp:spPr>
        <a:xfrm>
          <a:off x="-33675" y="131698"/>
          <a:ext cx="2064550" cy="1878698"/>
        </a:xfrm>
        <a:prstGeom prst="circularArrow">
          <a:avLst>
            <a:gd name="adj1" fmla="val 10980"/>
            <a:gd name="adj2" fmla="val 1142322"/>
            <a:gd name="adj3" fmla="val 9000000"/>
            <a:gd name="adj4" fmla="val 10800000"/>
            <a:gd name="adj5" fmla="val 125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D25885-A625-4610-A27E-579BF9D97A6B}">
      <dsp:nvSpPr>
        <dsp:cNvPr id="0" name=""/>
        <dsp:cNvSpPr/>
      </dsp:nvSpPr>
      <dsp:spPr>
        <a:xfrm>
          <a:off x="375827" y="658922"/>
          <a:ext cx="1245554" cy="863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What is</a:t>
          </a:r>
        </a:p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Optimized Test Flow Automation </a:t>
          </a:r>
          <a:r>
            <a:rPr lang="en-US" sz="1300" b="1" kern="1200" dirty="0"/>
            <a:t>(OTFA)?</a:t>
          </a:r>
        </a:p>
      </dsp:txBody>
      <dsp:txXfrm>
        <a:off x="375827" y="658922"/>
        <a:ext cx="1245554" cy="863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0892C-059D-4B1B-BB9C-1FA282228A33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E4D9C-C90E-4417-8F5D-40C9E203CF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552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1C7F4-F7E7-4E34-9280-21A39FCD9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36F09D-D35F-42C3-B41B-E0E6377B9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B30E0-31F6-44A4-A98E-A3DDA73E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96AC6-1D0F-4786-8863-69C746DD70A8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B8C12-0760-4014-BA0F-70E652302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85D42-DE04-4C99-9DCD-77F544859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77DFD-8424-48E2-BAD7-2E1546733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62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1C6E-6CA5-4C9A-890A-6A72ABC0F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BA632-3ABD-4F4A-89F4-CBCB268B2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9513A-0E7C-4BF7-9D7E-18B0E7878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96AC6-1D0F-4786-8863-69C746DD70A8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D7175-3C54-45E9-8A31-8FA1E6BD8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AB1B6-A1C9-4FA6-A4D9-587DA7C37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77DFD-8424-48E2-BAD7-2E1546733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28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90C326-1509-49CB-994D-3B74591898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21F165-5A40-48A5-91A0-B096826EA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1BBD8-E821-40C7-A3A7-076F97C59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96AC6-1D0F-4786-8863-69C746DD70A8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4D5AF-0AAB-47B7-8216-CD5183D3F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F3301-5573-4495-A287-F1C9B55C7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77DFD-8424-48E2-BAD7-2E1546733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1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9C82-1FC1-47A6-A46D-F591688F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DC24B-291A-4BDB-932F-8C59AAAF2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132A6-017C-469E-9032-8567E9B54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96AC6-1D0F-4786-8863-69C746DD70A8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45253-A474-4971-AD60-6B8627EB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521DA-449B-4D33-A9B5-E560CB22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77DFD-8424-48E2-BAD7-2E1546733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92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1013F-CF1C-436D-A83A-68AFFAA1F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1B62C-717C-44BE-BF2D-36C4FF554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F527C-E11F-4F88-9B2A-48F7FE19C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96AC6-1D0F-4786-8863-69C746DD70A8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94F98-5C17-4DC1-9989-01EC9771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F495C-46B1-44F4-957A-534CB8881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77DFD-8424-48E2-BAD7-2E1546733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0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365C-464C-4689-B73B-40A3C103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C059A-01D2-4073-B2A6-B9FBD78AE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86EF8-8772-44D8-A0A8-45C816524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D34D8-777C-418B-87DF-2D71998F6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96AC6-1D0F-4786-8863-69C746DD70A8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936D0-2599-494E-8954-A97D89DC9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430DA-726E-4B2C-8B8E-B2FE6B5D3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77DFD-8424-48E2-BAD7-2E1546733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11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69DA6-67DA-46E4-A390-AE13ACD6A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F718D-F864-42F9-8CF1-03B3AB1F5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45F7A-06D1-4D75-88AE-020F8FE52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5ED468-426E-4946-89A4-48712B24C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BBFC-CB0C-4F21-A000-A827CCBED2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57214-5AF0-41B5-A010-A3773AB98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96AC6-1D0F-4786-8863-69C746DD70A8}" type="datetimeFigureOut">
              <a:rPr lang="en-US" smtClean="0"/>
              <a:t>3/26/19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63E271-2E97-4404-AF94-575BC0012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CC12E-F5CE-4863-9CC2-B36223D0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77DFD-8424-48E2-BAD7-2E1546733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25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AE11-CC1C-4A8E-8359-21772CAC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F6E13-62BB-47D1-AAE7-359C45246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96AC6-1D0F-4786-8863-69C746DD70A8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DA445-0275-46D0-B65A-9B7EAD48E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0531F-2C73-4F0E-8A9E-6BB6DF02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77DFD-8424-48E2-BAD7-2E1546733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06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2E2077-CA3F-49C2-BF2D-EE2A389F4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96AC6-1D0F-4786-8863-69C746DD70A8}" type="datetimeFigureOut">
              <a:rPr lang="en-US" smtClean="0"/>
              <a:t>3/26/19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682C4-9F6C-4DF5-9C4F-47E9D1C5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4B104-1796-4D40-97C8-BEAC3B9D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77DFD-8424-48E2-BAD7-2E1546733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68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E192B-4AFA-4592-B687-48C135EC7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F202A-C5C9-4F1B-BBB7-6A0FBB6E7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93150-A016-48D0-B21A-7451C99F8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8CB2B-5F8A-4B0E-9BBA-ACFB2723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96AC6-1D0F-4786-8863-69C746DD70A8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DC947-6B06-4158-AB6B-23CDE12FE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A625A-2390-4282-ACB8-A9BA983C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77DFD-8424-48E2-BAD7-2E1546733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9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97EBA-E48A-48EA-BEAD-192BCBB4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2ADD2C-A23A-4E43-877E-83F0CE2A35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913D6-57E9-4DE3-BD23-80AE0C1E2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C34AC-2552-4142-8A88-EE67C36A0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96AC6-1D0F-4786-8863-69C746DD70A8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75504-6D2F-4F21-9769-AD2E9AC6F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F2863-6E07-42C1-8DBA-48F19B4B3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77DFD-8424-48E2-BAD7-2E1546733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8FBAC-2765-4361-9BD3-E277819C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2CA4B-BB06-4EFA-A552-68EA11D7C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D84B8-4255-49A2-8C4F-44391D61B2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96AC6-1D0F-4786-8863-69C746DD70A8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6F641-441D-4EAE-9F34-BF48BD31B0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32A28-551D-4F62-B2CF-F2A7663A8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77DFD-8424-48E2-BAD7-2E1546733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4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2.jp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2.jpg"/><Relationship Id="rId18" Type="http://schemas.microsoft.com/office/2007/relationships/diagramDrawing" Target="../diagrams/drawing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1.png"/><Relationship Id="rId17" Type="http://schemas.openxmlformats.org/officeDocument/2006/relationships/diagramColors" Target="../diagrams/colors3.xml"/><Relationship Id="rId2" Type="http://schemas.openxmlformats.org/officeDocument/2006/relationships/diagramData" Target="../diagrams/data1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Layout" Target="../diagrams/layout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Data" Target="../diagrams/data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221452-22DA-4ED8-AAEF-469D61DB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035E8-2148-457A-BDF9-5CFEE8D2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E27446-A07B-458F-BE1F-3176ED97713C}"/>
              </a:ext>
            </a:extLst>
          </p:cNvPr>
          <p:cNvSpPr/>
          <p:nvPr/>
        </p:nvSpPr>
        <p:spPr>
          <a:xfrm>
            <a:off x="2550082" y="2971800"/>
            <a:ext cx="709183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 SIT - AUTOMATION</a:t>
            </a:r>
          </a:p>
        </p:txBody>
      </p:sp>
    </p:spTree>
    <p:extLst>
      <p:ext uri="{BB962C8B-B14F-4D97-AF65-F5344CB8AC3E}">
        <p14:creationId xmlns:p14="http://schemas.microsoft.com/office/powerpoint/2010/main" val="4012338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221452-22DA-4ED8-AAEF-469D61DB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035E8-2148-457A-BDF9-5CFEE8D2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FC2FAC-6C2D-4EB9-BBE4-70CC80196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03" y="1382069"/>
            <a:ext cx="6470602" cy="43770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DD2E008-750F-4738-A27A-5600F21E5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800" y="2246400"/>
            <a:ext cx="5557331" cy="2173084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5B056B37-2A39-4548-82E0-4A830881C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145762"/>
              </p:ext>
            </p:extLst>
          </p:nvPr>
        </p:nvGraphicFramePr>
        <p:xfrm>
          <a:off x="3043347" y="330841"/>
          <a:ext cx="5877289" cy="396240"/>
        </p:xfrm>
        <a:graphic>
          <a:graphicData uri="http://schemas.openxmlformats.org/drawingml/2006/table">
            <a:tbl>
              <a:tblPr/>
              <a:tblGrid>
                <a:gridCol w="5877289">
                  <a:extLst>
                    <a:ext uri="{9D8B030D-6E8A-4147-A177-3AD203B41FA5}">
                      <a16:colId xmlns:a16="http://schemas.microsoft.com/office/drawing/2014/main" val="1492283158"/>
                    </a:ext>
                  </a:extLst>
                </a:gridCol>
              </a:tblGrid>
              <a:tr h="36711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Requirement: FCU121 -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Créer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une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liste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/Create list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920275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DE2655EA-1D33-4533-8CC6-D91E9748EA0D}"/>
              </a:ext>
            </a:extLst>
          </p:cNvPr>
          <p:cNvSpPr/>
          <p:nvPr/>
        </p:nvSpPr>
        <p:spPr>
          <a:xfrm>
            <a:off x="7158230" y="4551061"/>
            <a:ext cx="4132906" cy="3059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Screenshot application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047817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6A9068-9236-4D1E-94A2-469349BB5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1" y="611990"/>
            <a:ext cx="12038437" cy="57762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221452-22DA-4ED8-AAEF-469D61DB4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035E8-2148-457A-BDF9-5CFEE8D2F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1D58AC-6206-4C22-91C2-27DAFAC81371}"/>
              </a:ext>
            </a:extLst>
          </p:cNvPr>
          <p:cNvSpPr txBox="1"/>
          <p:nvPr/>
        </p:nvSpPr>
        <p:spPr>
          <a:xfrm>
            <a:off x="3530573" y="219348"/>
            <a:ext cx="513041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Test case: List creation – good path – CTD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A911CF-206D-4E4B-BECF-7D3E7E92B18A}"/>
              </a:ext>
            </a:extLst>
          </p:cNvPr>
          <p:cNvSpPr/>
          <p:nvPr/>
        </p:nvSpPr>
        <p:spPr>
          <a:xfrm>
            <a:off x="10885108" y="3349035"/>
            <a:ext cx="122989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Test case: add a new list</a:t>
            </a:r>
          </a:p>
        </p:txBody>
      </p:sp>
    </p:spTree>
    <p:extLst>
      <p:ext uri="{BB962C8B-B14F-4D97-AF65-F5344CB8AC3E}">
        <p14:creationId xmlns:p14="http://schemas.microsoft.com/office/powerpoint/2010/main" val="1070237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D8704E9-A6EB-4D20-A2D6-D37225281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D7AB1E-ED7E-4CDF-A800-A34C0F236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C1B14A-611A-43C8-9D97-6E7AF364C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171" y="262273"/>
            <a:ext cx="2957080" cy="28720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5333D4-95B9-44D8-B8AA-DB38A09B2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83" y="3105211"/>
            <a:ext cx="10497281" cy="307196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9E80357-5DC8-4D26-9A4F-545FA8D92393}"/>
              </a:ext>
            </a:extLst>
          </p:cNvPr>
          <p:cNvSpPr/>
          <p:nvPr/>
        </p:nvSpPr>
        <p:spPr>
          <a:xfrm>
            <a:off x="5785329" y="1465833"/>
            <a:ext cx="2853376" cy="624224"/>
          </a:xfrm>
          <a:prstGeom prst="rightArrow">
            <a:avLst/>
          </a:prstGeom>
          <a:pattFill prst="trellis">
            <a:fgClr>
              <a:schemeClr val="accent4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5BEAC4E-547F-42B2-851A-A47384303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562" y="916407"/>
            <a:ext cx="2365402" cy="179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B4D64-9716-48F4-8E96-CEE9A2E75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007" y="606178"/>
            <a:ext cx="1940104" cy="21002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8ED873-C785-481C-92A7-4714AA5451B5}"/>
              </a:ext>
            </a:extLst>
          </p:cNvPr>
          <p:cNvSpPr txBox="1"/>
          <p:nvPr/>
        </p:nvSpPr>
        <p:spPr>
          <a:xfrm>
            <a:off x="1329179" y="2671536"/>
            <a:ext cx="1004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FOCUS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7B74234-106F-4BEA-A35A-6101837C5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683" y="576903"/>
            <a:ext cx="1940104" cy="21002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FDABAAE-2E49-4485-91BA-9CA2A6944235}"/>
              </a:ext>
            </a:extLst>
          </p:cNvPr>
          <p:cNvSpPr txBox="1"/>
          <p:nvPr/>
        </p:nvSpPr>
        <p:spPr>
          <a:xfrm>
            <a:off x="1316855" y="2642261"/>
            <a:ext cx="1004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FOCUS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B1DE69-EDFB-401D-9983-ED76B8D65E54}"/>
              </a:ext>
            </a:extLst>
          </p:cNvPr>
          <p:cNvSpPr txBox="1"/>
          <p:nvPr/>
        </p:nvSpPr>
        <p:spPr>
          <a:xfrm>
            <a:off x="3178881" y="240022"/>
            <a:ext cx="568688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Test case: List creation – good path – coverage results</a:t>
            </a:r>
          </a:p>
        </p:txBody>
      </p:sp>
    </p:spTree>
    <p:extLst>
      <p:ext uri="{BB962C8B-B14F-4D97-AF65-F5344CB8AC3E}">
        <p14:creationId xmlns:p14="http://schemas.microsoft.com/office/powerpoint/2010/main" val="1613790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D8704E9-A6EB-4D20-A2D6-D37225281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D7AB1E-ED7E-4CDF-A800-A34C0F236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8DF15C-4430-482B-9792-D488769FB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085" y="824236"/>
            <a:ext cx="8428473" cy="5290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06CCA7-0C74-41C7-854E-18BF1AD56534}"/>
              </a:ext>
            </a:extLst>
          </p:cNvPr>
          <p:cNvSpPr txBox="1"/>
          <p:nvPr/>
        </p:nvSpPr>
        <p:spPr>
          <a:xfrm>
            <a:off x="3178881" y="240022"/>
            <a:ext cx="568688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Test case: List creation – good path – coverage results</a:t>
            </a:r>
          </a:p>
        </p:txBody>
      </p:sp>
    </p:spTree>
    <p:extLst>
      <p:ext uri="{BB962C8B-B14F-4D97-AF65-F5344CB8AC3E}">
        <p14:creationId xmlns:p14="http://schemas.microsoft.com/office/powerpoint/2010/main" val="1280371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E640CCD-13F1-42FB-8FD6-C56DA6D92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5365"/>
            <a:ext cx="12192000" cy="53891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221452-22DA-4ED8-AAEF-469D61DB4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035E8-2148-457A-BDF9-5CFEE8D2F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2ECDBC-2C8B-4207-96F1-9E12F09868B7}"/>
              </a:ext>
            </a:extLst>
          </p:cNvPr>
          <p:cNvSpPr txBox="1"/>
          <p:nvPr/>
        </p:nvSpPr>
        <p:spPr>
          <a:xfrm>
            <a:off x="11101080" y="3191962"/>
            <a:ext cx="1030425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Test case: incorrect input in the fields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00B14F-6A60-48B4-8DBA-6071DFE1463D}"/>
              </a:ext>
            </a:extLst>
          </p:cNvPr>
          <p:cNvSpPr txBox="1"/>
          <p:nvPr/>
        </p:nvSpPr>
        <p:spPr>
          <a:xfrm>
            <a:off x="3530794" y="290325"/>
            <a:ext cx="513041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Test case: List creation – bad path – CTD model</a:t>
            </a:r>
          </a:p>
        </p:txBody>
      </p:sp>
    </p:spTree>
    <p:extLst>
      <p:ext uri="{BB962C8B-B14F-4D97-AF65-F5344CB8AC3E}">
        <p14:creationId xmlns:p14="http://schemas.microsoft.com/office/powerpoint/2010/main" val="91037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13CE1D-DEA9-4CA9-8B0D-AD8350DB6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09" y="218174"/>
            <a:ext cx="2834378" cy="2752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221452-22DA-4ED8-AAEF-469D61DB4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035E8-2148-457A-BDF9-5CFEE8D2F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0E2ADA-C7A5-44CD-9B9C-B8AF64495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7" y="3036740"/>
            <a:ext cx="10505129" cy="307777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39D07E-50D4-434C-A569-1D91BEF89F7F}"/>
              </a:ext>
            </a:extLst>
          </p:cNvPr>
          <p:cNvSpPr/>
          <p:nvPr/>
        </p:nvSpPr>
        <p:spPr>
          <a:xfrm>
            <a:off x="5785329" y="1465833"/>
            <a:ext cx="2853376" cy="624224"/>
          </a:xfrm>
          <a:prstGeom prst="rightArrow">
            <a:avLst/>
          </a:prstGeom>
          <a:pattFill prst="trellis">
            <a:fgClr>
              <a:schemeClr val="accent4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57DB8AF-A539-4D93-A857-AF439BD81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562" y="916407"/>
            <a:ext cx="2365402" cy="179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BA9350-94E4-4CC2-A978-408B0DADDA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007" y="606178"/>
            <a:ext cx="1940104" cy="21002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69BD93-7700-4EEB-BF95-1C1880A738D6}"/>
              </a:ext>
            </a:extLst>
          </p:cNvPr>
          <p:cNvSpPr txBox="1"/>
          <p:nvPr/>
        </p:nvSpPr>
        <p:spPr>
          <a:xfrm>
            <a:off x="1329179" y="2671536"/>
            <a:ext cx="1004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FOCUS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F585AE-6B46-4D52-9DE0-BE8F408806B5}"/>
              </a:ext>
            </a:extLst>
          </p:cNvPr>
          <p:cNvSpPr txBox="1"/>
          <p:nvPr/>
        </p:nvSpPr>
        <p:spPr>
          <a:xfrm>
            <a:off x="3508294" y="215526"/>
            <a:ext cx="513041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Test case: List creation – bad path – coverage results</a:t>
            </a:r>
          </a:p>
        </p:txBody>
      </p:sp>
    </p:spTree>
    <p:extLst>
      <p:ext uri="{BB962C8B-B14F-4D97-AF65-F5344CB8AC3E}">
        <p14:creationId xmlns:p14="http://schemas.microsoft.com/office/powerpoint/2010/main" val="1665918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221452-22DA-4ED8-AAEF-469D61DB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035E8-2148-457A-BDF9-5CFEE8D2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9204E0-893B-4656-ABA9-6605D9A9FB73}"/>
              </a:ext>
            </a:extLst>
          </p:cNvPr>
          <p:cNvSpPr txBox="1"/>
          <p:nvPr/>
        </p:nvSpPr>
        <p:spPr>
          <a:xfrm>
            <a:off x="2094089" y="386751"/>
            <a:ext cx="787817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Test case: Create list – automatic import in ALM using Focus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52004-F28C-4607-9238-54EAD07C1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" y="1105561"/>
            <a:ext cx="11873897" cy="478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14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221452-22DA-4ED8-AAEF-469D61DB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1" y="6180222"/>
            <a:ext cx="7880011" cy="5473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362C29-EE78-4902-B116-437DCE458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32" y="751342"/>
            <a:ext cx="11563786" cy="54993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035E8-2148-457A-BDF9-5CFEE8D2F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080" y="6311637"/>
            <a:ext cx="1039875" cy="415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9204E0-893B-4656-ABA9-6605D9A9FB73}"/>
              </a:ext>
            </a:extLst>
          </p:cNvPr>
          <p:cNvSpPr txBox="1"/>
          <p:nvPr/>
        </p:nvSpPr>
        <p:spPr>
          <a:xfrm>
            <a:off x="2094089" y="386751"/>
            <a:ext cx="787817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Test case: Create list – automatic import in ALM using Focus </a:t>
            </a:r>
          </a:p>
        </p:txBody>
      </p:sp>
    </p:spTree>
    <p:extLst>
      <p:ext uri="{BB962C8B-B14F-4D97-AF65-F5344CB8AC3E}">
        <p14:creationId xmlns:p14="http://schemas.microsoft.com/office/powerpoint/2010/main" val="1354971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9204E0-893B-4656-ABA9-6605D9A9FB73}"/>
              </a:ext>
            </a:extLst>
          </p:cNvPr>
          <p:cNvSpPr txBox="1"/>
          <p:nvPr/>
        </p:nvSpPr>
        <p:spPr>
          <a:xfrm>
            <a:off x="2094089" y="386751"/>
            <a:ext cx="787817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Test case: Create list – automatic import in ALM using Focus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221452-22DA-4ED8-AAEF-469D61DB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3" y="6245929"/>
            <a:ext cx="7880011" cy="547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035E8-2148-457A-BDF9-5CFEE8D2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080" y="6311637"/>
            <a:ext cx="1039875" cy="415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45E81-6443-4A8F-B4FC-6B28F63D7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58" y="876867"/>
            <a:ext cx="10279438" cy="524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90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221452-22DA-4ED8-AAEF-469D61DB4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035E8-2148-457A-BDF9-5CFEE8D2F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pic>
        <p:nvPicPr>
          <p:cNvPr id="2" name="workflow ok">
            <a:hlinkClick r:id="" action="ppaction://media"/>
            <a:extLst>
              <a:ext uri="{FF2B5EF4-FFF2-40B4-BE49-F238E27FC236}">
                <a16:creationId xmlns:a16="http://schemas.microsoft.com/office/drawing/2014/main" id="{6F97CF9B-2B51-45FF-B51D-6EDA39D7A5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0042" y="1013187"/>
            <a:ext cx="9874166" cy="5101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F46987-80C7-434A-AF4C-161A3B77944D}"/>
              </a:ext>
            </a:extLst>
          </p:cNvPr>
          <p:cNvSpPr txBox="1"/>
          <p:nvPr/>
        </p:nvSpPr>
        <p:spPr>
          <a:xfrm>
            <a:off x="2832566" y="350957"/>
            <a:ext cx="663812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 (TNR) </a:t>
            </a:r>
            <a:r>
              <a:rPr lang="en-US" b="1" dirty="0">
                <a:solidFill>
                  <a:schemeClr val="bg1"/>
                </a:solidFill>
              </a:rPr>
              <a:t>E2E</a:t>
            </a:r>
            <a:r>
              <a:rPr lang="en-US" dirty="0">
                <a:solidFill>
                  <a:schemeClr val="bg1"/>
                </a:solidFill>
              </a:rPr>
              <a:t> test for one complete and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 workflow</a:t>
            </a:r>
            <a:r>
              <a:rPr lang="en-US" b="1" i="1" dirty="0"/>
              <a:t> </a:t>
            </a:r>
            <a:r>
              <a:rPr lang="en-US" b="1" i="1" dirty="0">
                <a:solidFill>
                  <a:schemeClr val="bg1"/>
                </a:solidFill>
              </a:rPr>
              <a:t>~12,5 seconds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66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00463F-DF4B-43CB-8698-740C2BD327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4389539"/>
              </p:ext>
            </p:extLst>
          </p:nvPr>
        </p:nvGraphicFramePr>
        <p:xfrm>
          <a:off x="3444313" y="192025"/>
          <a:ext cx="10515600" cy="5701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33B81C9F-6076-482C-A7FA-E285E38EF13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51558" y="192025"/>
          <a:ext cx="3995929" cy="2423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9D426553-7D23-4EBB-BD42-D7452FCF55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80961B-50A6-4913-902E-B996F9CD56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F6971F50-D884-44EC-A49E-703DE6C5E21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51558" y="2730596"/>
          <a:ext cx="4809746" cy="3794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834854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221452-22DA-4ED8-AAEF-469D61DB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035E8-2148-457A-BDF9-5CFEE8D2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B8C1ED-12B2-4537-AAF2-7FE020CA7260}"/>
              </a:ext>
            </a:extLst>
          </p:cNvPr>
          <p:cNvSpPr txBox="1"/>
          <p:nvPr/>
        </p:nvSpPr>
        <p:spPr>
          <a:xfrm>
            <a:off x="3435402" y="5745182"/>
            <a:ext cx="522253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Automated workflow for Pilot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7DA610-739A-44F1-985E-6096B00B3029}"/>
              </a:ext>
            </a:extLst>
          </p:cNvPr>
          <p:cNvSpPr txBox="1"/>
          <p:nvPr/>
        </p:nvSpPr>
        <p:spPr>
          <a:xfrm>
            <a:off x="2546120" y="412444"/>
            <a:ext cx="663812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Future steps for the Pilot Automation</a:t>
            </a:r>
          </a:p>
        </p:txBody>
      </p:sp>
      <p:pic>
        <p:nvPicPr>
          <p:cNvPr id="8" name="Picture 7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E3F1873F-E7ED-49E9-B89E-93BCCA2E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025"/>
            <a:ext cx="12192000" cy="42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18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607954-476B-4CD6-89D9-43EE14843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567524-1E1E-43C2-9F1F-1541261B6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4BA3BF-8A0E-4B01-9C0A-F9ED70CDD6FC}"/>
              </a:ext>
            </a:extLst>
          </p:cNvPr>
          <p:cNvSpPr/>
          <p:nvPr/>
        </p:nvSpPr>
        <p:spPr>
          <a:xfrm>
            <a:off x="2666504" y="2722433"/>
            <a:ext cx="671482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Pilot Optimized Test Flow Automation (OTFA)</a:t>
            </a:r>
          </a:p>
        </p:txBody>
      </p:sp>
    </p:spTree>
    <p:extLst>
      <p:ext uri="{BB962C8B-B14F-4D97-AF65-F5344CB8AC3E}">
        <p14:creationId xmlns:p14="http://schemas.microsoft.com/office/powerpoint/2010/main" val="3060097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607954-476B-4CD6-89D9-43EE14843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567524-1E1E-43C2-9F1F-1541261B6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90C0F3-1B74-40FF-8009-0455000D9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" y="833120"/>
            <a:ext cx="8077359" cy="4286867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90B35B3-0262-490D-8E2B-A09BC47D106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370639"/>
            <a:ext cx="3088640" cy="462481"/>
          </a:xfrm>
          <a:prstGeom prst="rect">
            <a:avLst/>
          </a:prstGeom>
          <a:solidFill>
            <a:schemeClr val="accent1"/>
          </a:solidFill>
        </p:spPr>
        <p:txBody>
          <a:bodyPr vert="horz" lIns="109728" tIns="54864" rIns="109728" bIns="54864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dirty="0">
                <a:solidFill>
                  <a:schemeClr val="bg1"/>
                </a:solidFill>
              </a:rPr>
              <a:t>IGNITE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bg1"/>
                </a:solidFill>
              </a:rPr>
              <a:t>PLATFORM MANAGEMENT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48B561F7-2ED4-432F-9D41-1F5A4DBBF2E3}"/>
              </a:ext>
            </a:extLst>
          </p:cNvPr>
          <p:cNvSpPr/>
          <p:nvPr/>
        </p:nvSpPr>
        <p:spPr>
          <a:xfrm>
            <a:off x="5709920" y="4643118"/>
            <a:ext cx="4246880" cy="127000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64536675-FBB3-4BF3-AFC4-779645245853}"/>
              </a:ext>
            </a:extLst>
          </p:cNvPr>
          <p:cNvSpPr/>
          <p:nvPr/>
        </p:nvSpPr>
        <p:spPr>
          <a:xfrm>
            <a:off x="9423206" y="2351535"/>
            <a:ext cx="1788160" cy="1757680"/>
          </a:xfrm>
          <a:prstGeom prst="cloudCallout">
            <a:avLst>
              <a:gd name="adj1" fmla="val -36867"/>
              <a:gd name="adj2" fmla="val 75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OTFA </a:t>
            </a:r>
            <a:r>
              <a:rPr lang="fr-FR" dirty="0" err="1"/>
              <a:t>Overview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5848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5456F98B-2EFF-470C-96D4-0AD99A4206C7}"/>
              </a:ext>
            </a:extLst>
          </p:cNvPr>
          <p:cNvSpPr/>
          <p:nvPr/>
        </p:nvSpPr>
        <p:spPr>
          <a:xfrm>
            <a:off x="3395368" y="977789"/>
            <a:ext cx="6898640" cy="17887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5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Custom framework having Selenium incapsulated which allows the tester to run automated tests generated from CTD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Executes test cases and captures test results in the test result repository for each run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Generates reports for executed test cases (including screenshots for each test and image comparison)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Logs test case results and defects directly into defect management tools (ALM)</a:t>
            </a:r>
          </a:p>
          <a:p>
            <a:pPr>
              <a:defRPr/>
            </a:pPr>
            <a:endParaRPr lang="en-US" sz="13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</a:endParaRPr>
          </a:p>
        </p:txBody>
      </p:sp>
      <p:sp>
        <p:nvSpPr>
          <p:cNvPr id="26" name="Rounded Rectangle 4">
            <a:extLst>
              <a:ext uri="{FF2B5EF4-FFF2-40B4-BE49-F238E27FC236}">
                <a16:creationId xmlns:a16="http://schemas.microsoft.com/office/drawing/2014/main" id="{F61C1C38-B7C3-43FC-9CEC-FABBFF4CE753}"/>
              </a:ext>
            </a:extLst>
          </p:cNvPr>
          <p:cNvSpPr/>
          <p:nvPr/>
        </p:nvSpPr>
        <p:spPr>
          <a:xfrm>
            <a:off x="3395368" y="2948681"/>
            <a:ext cx="6898640" cy="15684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07954-476B-4CD6-89D9-43EE14843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567524-1E1E-43C2-9F1F-1541261B6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D1FB75A7-2254-49B1-AFE5-A7F2541928F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370639"/>
            <a:ext cx="2646362" cy="476249"/>
          </a:xfrm>
          <a:prstGeom prst="rect">
            <a:avLst/>
          </a:prstGeom>
          <a:solidFill>
            <a:schemeClr val="accent1"/>
          </a:solidFill>
        </p:spPr>
        <p:txBody>
          <a:bodyPr vert="horz" lIns="109728" tIns="54864" rIns="109728" bIns="54864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dirty="0">
                <a:solidFill>
                  <a:schemeClr val="bg1"/>
                </a:solidFill>
              </a:rPr>
              <a:t>OTFA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bg1"/>
                </a:solidFill>
              </a:rPr>
              <a:t>Overview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C12E521E-099A-4A79-903D-3192FB1D521E}"/>
              </a:ext>
            </a:extLst>
          </p:cNvPr>
          <p:cNvGraphicFramePr/>
          <p:nvPr>
            <p:extLst/>
          </p:nvPr>
        </p:nvGraphicFramePr>
        <p:xfrm>
          <a:off x="1418276" y="797273"/>
          <a:ext cx="2064545" cy="1932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Circular Arrow 11">
            <a:extLst>
              <a:ext uri="{FF2B5EF4-FFF2-40B4-BE49-F238E27FC236}">
                <a16:creationId xmlns:a16="http://schemas.microsoft.com/office/drawing/2014/main" id="{E9C62EF7-A592-45F1-B7E5-F1A9632A47A0}"/>
              </a:ext>
            </a:extLst>
          </p:cNvPr>
          <p:cNvSpPr/>
          <p:nvPr/>
        </p:nvSpPr>
        <p:spPr>
          <a:xfrm>
            <a:off x="1418276" y="2782195"/>
            <a:ext cx="2065337" cy="1878013"/>
          </a:xfrm>
          <a:prstGeom prst="circularArrow">
            <a:avLst>
              <a:gd name="adj1" fmla="val 10980"/>
              <a:gd name="adj2" fmla="val 1142322"/>
              <a:gd name="adj3" fmla="val 9000000"/>
              <a:gd name="adj4" fmla="val 10800000"/>
              <a:gd name="adj5" fmla="val 12500"/>
            </a:avLst>
          </a:prstGeom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1" name="Group 12">
            <a:extLst>
              <a:ext uri="{FF2B5EF4-FFF2-40B4-BE49-F238E27FC236}">
                <a16:creationId xmlns:a16="http://schemas.microsoft.com/office/drawing/2014/main" id="{70674F16-B5C5-49E2-96C4-69AB3A4F36AF}"/>
              </a:ext>
            </a:extLst>
          </p:cNvPr>
          <p:cNvGrpSpPr>
            <a:grpSpLocks/>
          </p:cNvGrpSpPr>
          <p:nvPr/>
        </p:nvGrpSpPr>
        <p:grpSpPr bwMode="auto">
          <a:xfrm>
            <a:off x="1793537" y="3293370"/>
            <a:ext cx="1314814" cy="1116013"/>
            <a:chOff x="312164" y="270286"/>
            <a:chExt cx="1095638" cy="93001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3F3316-58D7-4EFA-B0E2-720784728E47}"/>
                </a:ext>
              </a:extLst>
            </p:cNvPr>
            <p:cNvSpPr/>
            <p:nvPr/>
          </p:nvSpPr>
          <p:spPr>
            <a:xfrm>
              <a:off x="340758" y="487245"/>
              <a:ext cx="1038451" cy="71305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619323-D9F8-4B84-81A1-8138ED74744A}"/>
                </a:ext>
              </a:extLst>
            </p:cNvPr>
            <p:cNvSpPr/>
            <p:nvPr/>
          </p:nvSpPr>
          <p:spPr>
            <a:xfrm>
              <a:off x="312164" y="270286"/>
              <a:ext cx="1095638" cy="7130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8382" tIns="8382" rIns="8382" bIns="8382" spcCol="1270" anchor="ctr"/>
            <a:lstStyle/>
            <a:p>
              <a:pPr algn="ctr" defTabSz="58674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320" b="1" dirty="0"/>
                <a:t>Why</a:t>
              </a:r>
            </a:p>
            <a:p>
              <a:pPr lvl="0" algn="ctr"/>
              <a:r>
                <a:rPr lang="en-US" sz="1400" b="1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</a:rPr>
                <a:t>Optimized Test Flow Automation </a:t>
              </a:r>
              <a:r>
                <a:rPr lang="en-US" sz="1400" b="1" dirty="0"/>
                <a:t>(OTFA)?</a:t>
              </a:r>
            </a:p>
          </p:txBody>
        </p:sp>
      </p:grpSp>
      <p:sp>
        <p:nvSpPr>
          <p:cNvPr id="24" name="Rectangle 75">
            <a:extLst>
              <a:ext uri="{FF2B5EF4-FFF2-40B4-BE49-F238E27FC236}">
                <a16:creationId xmlns:a16="http://schemas.microsoft.com/office/drawing/2014/main" id="{B4CC4B9E-C0DE-4FC2-AAED-EEB3D4534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563" y="4699258"/>
            <a:ext cx="2646362" cy="258763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ClrTx/>
              <a:buFont typeface="Wingdings" panose="05000000000000000000" pitchFamily="2" charset="2"/>
              <a:buNone/>
              <a:defRPr/>
            </a:pPr>
            <a:r>
              <a:rPr lang="en-US" sz="1200" b="1" kern="0" dirty="0">
                <a:solidFill>
                  <a:prstClr val="white"/>
                </a:solidFill>
                <a:latin typeface="+mn-lt"/>
              </a:rPr>
              <a:t>Value Proposition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E13DAFDB-3BFF-4CED-B8BC-0374DC3B4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6563" y="5091660"/>
            <a:ext cx="8301037" cy="102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0" indent="-1270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ts val="450"/>
              </a:spcBef>
              <a:buFont typeface="Wingdings" panose="05000000000000000000" pitchFamily="2" charset="2"/>
              <a:buChar char="§"/>
            </a:pPr>
            <a:r>
              <a:rPr lang="en-US" altLang="en-US" sz="1200" dirty="0"/>
              <a:t>reduces the test execution time</a:t>
            </a:r>
          </a:p>
          <a:p>
            <a:pPr>
              <a:spcBef>
                <a:spcPts val="450"/>
              </a:spcBef>
              <a:buFont typeface="Wingdings" panose="05000000000000000000" pitchFamily="2" charset="2"/>
              <a:buChar char="§"/>
            </a:pPr>
            <a:r>
              <a:rPr lang="en-US" altLang="en-US" sz="1200" dirty="0"/>
              <a:t>minimizes the costs for planning, design, execution and reporting phases in testing lifecycle</a:t>
            </a:r>
          </a:p>
          <a:p>
            <a:pPr>
              <a:spcBef>
                <a:spcPts val="450"/>
              </a:spcBef>
              <a:buFont typeface="Wingdings" panose="05000000000000000000" pitchFamily="2" charset="2"/>
              <a:buChar char="§"/>
            </a:pPr>
            <a:r>
              <a:rPr lang="en-US" altLang="en-US" sz="1200" dirty="0"/>
              <a:t>improves quality</a:t>
            </a:r>
          </a:p>
          <a:p>
            <a:pPr>
              <a:spcBef>
                <a:spcPts val="450"/>
              </a:spcBef>
              <a:buFont typeface="Wingdings" panose="05000000000000000000" pitchFamily="2" charset="2"/>
              <a:buChar char="§"/>
            </a:pPr>
            <a:r>
              <a:rPr lang="en-US" altLang="en-US" sz="1200" dirty="0"/>
              <a:t>better visibility and transparency in the testing process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2532E8-BA3B-4F01-AB34-D4ED3A7AC01A}"/>
              </a:ext>
            </a:extLst>
          </p:cNvPr>
          <p:cNvSpPr/>
          <p:nvPr/>
        </p:nvSpPr>
        <p:spPr>
          <a:xfrm>
            <a:off x="3517926" y="2951213"/>
            <a:ext cx="6540171" cy="1973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AUTOMATION and OPTIMIZATION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It supports a range of browsers like IE, Edge, Mozilla Firefox and multiple OS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It supports integration with Test Management Tools, Jenkins Automated Build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Does not need programming skills for the tester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5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65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D5F769-55A3-467C-AE09-3878C19E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442215-343A-42FC-8504-6A99D5847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D0BB947-80D6-4487-A9EA-2A274A27711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325268"/>
            <a:ext cx="5120640" cy="618487"/>
          </a:xfrm>
          <a:prstGeom prst="rect">
            <a:avLst/>
          </a:prstGeom>
          <a:solidFill>
            <a:schemeClr val="accent1"/>
          </a:solidFill>
        </p:spPr>
        <p:txBody>
          <a:bodyPr vert="horz" lIns="109728" tIns="54864" rIns="109728" bIns="54864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dirty="0">
                <a:solidFill>
                  <a:schemeClr val="bg1"/>
                </a:solidFill>
              </a:rPr>
              <a:t>OTFA – One tool to rule them all</a:t>
            </a: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95F9C03C-0267-40B4-A6BB-C0209FB2A803}"/>
              </a:ext>
            </a:extLst>
          </p:cNvPr>
          <p:cNvSpPr/>
          <p:nvPr/>
        </p:nvSpPr>
        <p:spPr>
          <a:xfrm>
            <a:off x="8712139" y="1242155"/>
            <a:ext cx="3271520" cy="4258203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871C4F68-9329-41EE-BA71-B8A8E1AD2AF6}"/>
              </a:ext>
            </a:extLst>
          </p:cNvPr>
          <p:cNvSpPr/>
          <p:nvPr/>
        </p:nvSpPr>
        <p:spPr>
          <a:xfrm>
            <a:off x="4750552" y="1242154"/>
            <a:ext cx="3341717" cy="4258203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EA577193-01AD-4DF0-9958-1413BF66F73A}"/>
              </a:ext>
            </a:extLst>
          </p:cNvPr>
          <p:cNvSpPr/>
          <p:nvPr/>
        </p:nvSpPr>
        <p:spPr>
          <a:xfrm>
            <a:off x="599230" y="1242154"/>
            <a:ext cx="3500500" cy="4258203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fr-FR" sz="2400" dirty="0">
              <a:solidFill>
                <a:schemeClr val="tx1"/>
              </a:solidFill>
            </a:endParaRPr>
          </a:p>
          <a:p>
            <a:pPr algn="just"/>
            <a:r>
              <a:rPr lang="fr-FR" sz="2400" dirty="0">
                <a:solidFill>
                  <a:schemeClr val="tx1"/>
                </a:solidFill>
              </a:rPr>
              <a:t>Covers:</a:t>
            </a:r>
          </a:p>
          <a:p>
            <a:pPr algn="just"/>
            <a:endParaRPr lang="fr-FR" sz="24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Object and data mapping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Executions of test cases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Storage of test results into the result repository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Reports generations for the executed tests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Image comparison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Scripts’ re-usage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Logging of the defects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Uploading of the tests’ cases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Tests Runs(Fail/Pass)</a:t>
            </a:r>
          </a:p>
          <a:p>
            <a:pPr algn="just"/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DFC0-822B-4776-97B2-4BA8F152C30A}"/>
              </a:ext>
            </a:extLst>
          </p:cNvPr>
          <p:cNvSpPr txBox="1"/>
          <p:nvPr/>
        </p:nvSpPr>
        <p:spPr>
          <a:xfrm>
            <a:off x="9011920" y="1622575"/>
            <a:ext cx="31800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/>
              <a:t>Automates</a:t>
            </a:r>
            <a:r>
              <a:rPr lang="fr-FR" dirty="0"/>
              <a:t>:</a:t>
            </a:r>
          </a:p>
          <a:p>
            <a:pPr algn="just"/>
            <a:endParaRPr lang="fr-FR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fr-FR" dirty="0" err="1"/>
              <a:t>Selenium</a:t>
            </a:r>
            <a:endParaRPr lang="fr-FR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fr-FR" dirty="0" err="1"/>
              <a:t>Appium</a:t>
            </a:r>
            <a:endParaRPr lang="fr-FR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fr-FR" dirty="0"/>
              <a:t>Perfecto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fr-FR" dirty="0" err="1"/>
              <a:t>Rest</a:t>
            </a:r>
            <a:r>
              <a:rPr lang="fr-FR" dirty="0"/>
              <a:t>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fr-FR" dirty="0"/>
              <a:t>Soap UI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fr-FR" dirty="0"/>
              <a:t>Commercial</a:t>
            </a:r>
          </a:p>
          <a:p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A5F55E-78E2-45E4-A7C9-1E5B9BA52F7D}"/>
              </a:ext>
            </a:extLst>
          </p:cNvPr>
          <p:cNvSpPr txBox="1"/>
          <p:nvPr/>
        </p:nvSpPr>
        <p:spPr>
          <a:xfrm>
            <a:off x="4924920" y="1622575"/>
            <a:ext cx="32715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/>
              <a:t>Integrates with</a:t>
            </a:r>
            <a:r>
              <a:rPr lang="fr-FR" dirty="0"/>
              <a:t>:</a:t>
            </a:r>
          </a:p>
          <a:p>
            <a:pPr algn="just"/>
            <a:endParaRPr lang="fr-FR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dirty="0"/>
              <a:t>Test Management Tools (HP ALM, JIRA)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dirty="0" err="1"/>
              <a:t>Reporting</a:t>
            </a:r>
            <a:r>
              <a:rPr lang="fr-FR" dirty="0"/>
              <a:t> Engines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dirty="0"/>
              <a:t>Version Control Repository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dirty="0"/>
              <a:t>Jenkins </a:t>
            </a:r>
            <a:r>
              <a:rPr lang="fr-FR" dirty="0" err="1"/>
              <a:t>Automated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</a:t>
            </a:r>
          </a:p>
        </p:txBody>
      </p: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9B4359B0-DCE3-4A83-AA06-D3CA7788B54D}"/>
              </a:ext>
            </a:extLst>
          </p:cNvPr>
          <p:cNvSpPr/>
          <p:nvPr/>
        </p:nvSpPr>
        <p:spPr>
          <a:xfrm>
            <a:off x="3315491" y="5496026"/>
            <a:ext cx="1919913" cy="6841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440DB3A8-7F57-4644-8EC8-BC5B1532AAFC}"/>
              </a:ext>
            </a:extLst>
          </p:cNvPr>
          <p:cNvSpPr/>
          <p:nvPr/>
        </p:nvSpPr>
        <p:spPr>
          <a:xfrm>
            <a:off x="7492823" y="5496026"/>
            <a:ext cx="1919912" cy="6841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64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2E8773-669C-407C-95FA-0209274A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13AC06-183E-4DE0-90EF-62185D914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7815148-0681-4823-9832-67E0DD69C33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81358"/>
            <a:ext cx="3098800" cy="547365"/>
          </a:xfrm>
          <a:prstGeom prst="rect">
            <a:avLst/>
          </a:prstGeom>
          <a:solidFill>
            <a:schemeClr val="accent1"/>
          </a:solidFill>
        </p:spPr>
        <p:txBody>
          <a:bodyPr vert="horz" lIns="109728" tIns="54864" rIns="109728" bIns="54864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dirty="0">
                <a:solidFill>
                  <a:schemeClr val="bg1"/>
                </a:solidFill>
              </a:rPr>
              <a:t>Process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bg1"/>
                </a:solidFill>
              </a:rPr>
              <a:t>Overview</a:t>
            </a:r>
          </a:p>
        </p:txBody>
      </p:sp>
      <p:pic>
        <p:nvPicPr>
          <p:cNvPr id="10" name="Picture 9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5E658C61-AE63-4592-B7F2-5A94BACAE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2869"/>
            <a:ext cx="12192000" cy="42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69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CFDF91-7B91-4F53-8211-AAB726F46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072F1F-1D41-43A7-8168-8B7640C7C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06542F-A4BF-444C-82B5-E9CA2A46D9F5}"/>
              </a:ext>
            </a:extLst>
          </p:cNvPr>
          <p:cNvSpPr/>
          <p:nvPr/>
        </p:nvSpPr>
        <p:spPr>
          <a:xfrm>
            <a:off x="556053" y="1575884"/>
            <a:ext cx="2519741" cy="21864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D9765E-A8A8-47B1-88A4-B6988EF9C6EC}"/>
              </a:ext>
            </a:extLst>
          </p:cNvPr>
          <p:cNvSpPr/>
          <p:nvPr/>
        </p:nvSpPr>
        <p:spPr>
          <a:xfrm>
            <a:off x="4685956" y="1560886"/>
            <a:ext cx="2519741" cy="21864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C826EA-1D7D-4B5C-9945-5A3A2892E907}"/>
              </a:ext>
            </a:extLst>
          </p:cNvPr>
          <p:cNvSpPr/>
          <p:nvPr/>
        </p:nvSpPr>
        <p:spPr>
          <a:xfrm>
            <a:off x="4686640" y="3890918"/>
            <a:ext cx="2519741" cy="21864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06D1FC-3306-4623-AC87-CAD1AA28B4A5}"/>
              </a:ext>
            </a:extLst>
          </p:cNvPr>
          <p:cNvSpPr/>
          <p:nvPr/>
        </p:nvSpPr>
        <p:spPr>
          <a:xfrm>
            <a:off x="8715631" y="3890918"/>
            <a:ext cx="2519741" cy="21845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89FDC7-FADE-44FC-A285-47B6C344185C}"/>
              </a:ext>
            </a:extLst>
          </p:cNvPr>
          <p:cNvSpPr/>
          <p:nvPr/>
        </p:nvSpPr>
        <p:spPr>
          <a:xfrm>
            <a:off x="8715632" y="1575883"/>
            <a:ext cx="2519741" cy="21864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DE3D6B-44A7-45A5-84A0-4B110B847F04}"/>
              </a:ext>
            </a:extLst>
          </p:cNvPr>
          <p:cNvSpPr/>
          <p:nvPr/>
        </p:nvSpPr>
        <p:spPr>
          <a:xfrm>
            <a:off x="584885" y="3890920"/>
            <a:ext cx="2519741" cy="21864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36C7EF-3AE7-4BCF-93FF-A1DBC907FC4E}"/>
              </a:ext>
            </a:extLst>
          </p:cNvPr>
          <p:cNvSpPr txBox="1"/>
          <p:nvPr/>
        </p:nvSpPr>
        <p:spPr>
          <a:xfrm>
            <a:off x="675503" y="1621606"/>
            <a:ext cx="22093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1600" b="1" dirty="0"/>
              <a:t>Upload feature file</a:t>
            </a:r>
          </a:p>
          <a:p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Create CTD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Generate cucumber feature file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Automatic creation of the test plan ALM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25E136-0451-461D-B30C-A783F59EFD13}"/>
              </a:ext>
            </a:extLst>
          </p:cNvPr>
          <p:cNvSpPr txBox="1"/>
          <p:nvPr/>
        </p:nvSpPr>
        <p:spPr>
          <a:xfrm>
            <a:off x="4799445" y="1625958"/>
            <a:ext cx="216703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2. Map objects</a:t>
            </a:r>
          </a:p>
          <a:p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Browser plug-in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Object locators &amp; prioritisation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Map existing object (if there is another test using the object)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B1196D-5C23-420A-8F45-A41C77D9D5D7}"/>
              </a:ext>
            </a:extLst>
          </p:cNvPr>
          <p:cNvSpPr txBox="1"/>
          <p:nvPr/>
        </p:nvSpPr>
        <p:spPr>
          <a:xfrm>
            <a:off x="8861725" y="1645588"/>
            <a:ext cx="21585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3. Set up data</a:t>
            </a:r>
          </a:p>
          <a:p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Create Excel file with data set for each test (values used)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Upload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Map objects to the column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85F421-97AE-47B2-A6B9-F1EB3BBC9C23}"/>
              </a:ext>
            </a:extLst>
          </p:cNvPr>
          <p:cNvSpPr txBox="1"/>
          <p:nvPr/>
        </p:nvSpPr>
        <p:spPr>
          <a:xfrm>
            <a:off x="662799" y="3970054"/>
            <a:ext cx="24795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4. Set up execution details</a:t>
            </a:r>
          </a:p>
          <a:p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Mode 	parallel</a:t>
            </a:r>
          </a:p>
          <a:p>
            <a:r>
              <a:rPr lang="en-GB" sz="1400" dirty="0"/>
              <a:t>	sequential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Run on 	browser</a:t>
            </a:r>
          </a:p>
          <a:p>
            <a:r>
              <a:rPr lang="en-GB" sz="1400" dirty="0"/>
              <a:t>	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Browser selection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Selenium hub choice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Homepage URL</a:t>
            </a:r>
          </a:p>
          <a:p>
            <a:pPr lvl="2"/>
            <a:endParaRPr lang="en-GB" sz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150B4A-1308-4C88-80EC-C46B117D299A}"/>
              </a:ext>
            </a:extLst>
          </p:cNvPr>
          <p:cNvCxnSpPr>
            <a:cxnSpLocks/>
          </p:cNvCxnSpPr>
          <p:nvPr/>
        </p:nvCxnSpPr>
        <p:spPr>
          <a:xfrm>
            <a:off x="1351004" y="4613078"/>
            <a:ext cx="255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B8CAF-83EF-460B-B56A-4C6894D790F3}"/>
              </a:ext>
            </a:extLst>
          </p:cNvPr>
          <p:cNvCxnSpPr/>
          <p:nvPr/>
        </p:nvCxnSpPr>
        <p:spPr>
          <a:xfrm>
            <a:off x="1351004" y="4613078"/>
            <a:ext cx="255373" cy="170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7D1FA9-9AB4-478B-9917-44F08E0AB90C}"/>
              </a:ext>
            </a:extLst>
          </p:cNvPr>
          <p:cNvSpPr txBox="1"/>
          <p:nvPr/>
        </p:nvSpPr>
        <p:spPr>
          <a:xfrm>
            <a:off x="4784809" y="3945910"/>
            <a:ext cx="224321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5. Start test</a:t>
            </a:r>
          </a:p>
          <a:p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Run test cases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Mode 	parallel</a:t>
            </a:r>
          </a:p>
          <a:p>
            <a:r>
              <a:rPr lang="en-GB" sz="1400" dirty="0"/>
              <a:t>	sequential</a:t>
            </a:r>
          </a:p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E54558-6959-4FA4-9302-2DF8B4105C50}"/>
              </a:ext>
            </a:extLst>
          </p:cNvPr>
          <p:cNvSpPr txBox="1"/>
          <p:nvPr/>
        </p:nvSpPr>
        <p:spPr>
          <a:xfrm>
            <a:off x="8789773" y="3978876"/>
            <a:ext cx="2302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6. View Report</a:t>
            </a:r>
          </a:p>
          <a:p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In OTFA 	 Test details</a:t>
            </a:r>
          </a:p>
          <a:p>
            <a:pPr lvl="2"/>
            <a:r>
              <a:rPr lang="en-GB" sz="1400" dirty="0"/>
              <a:t> Screenshots</a:t>
            </a:r>
          </a:p>
          <a:p>
            <a:pPr lvl="2"/>
            <a:r>
              <a:rPr lang="en-GB" sz="1400" dirty="0"/>
              <a:t> Defects log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Test run records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Defects log</a:t>
            </a:r>
            <a:endParaRPr lang="en-US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0B35FF-EFF0-4F1D-8379-0D5771C4F442}"/>
              </a:ext>
            </a:extLst>
          </p:cNvPr>
          <p:cNvCxnSpPr>
            <a:cxnSpLocks/>
          </p:cNvCxnSpPr>
          <p:nvPr/>
        </p:nvCxnSpPr>
        <p:spPr>
          <a:xfrm>
            <a:off x="1425146" y="4992130"/>
            <a:ext cx="238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7B65A1-58DE-4F5E-84CF-7BEBA8D3145F}"/>
              </a:ext>
            </a:extLst>
          </p:cNvPr>
          <p:cNvCxnSpPr/>
          <p:nvPr/>
        </p:nvCxnSpPr>
        <p:spPr>
          <a:xfrm>
            <a:off x="1425146" y="4992130"/>
            <a:ext cx="238897" cy="164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47480D-7EC7-4388-95BF-F090C881E221}"/>
              </a:ext>
            </a:extLst>
          </p:cNvPr>
          <p:cNvCxnSpPr/>
          <p:nvPr/>
        </p:nvCxnSpPr>
        <p:spPr>
          <a:xfrm>
            <a:off x="9547654" y="4584732"/>
            <a:ext cx="263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135A823-D1B3-4E7A-BCF6-C61D81536CDC}"/>
              </a:ext>
            </a:extLst>
          </p:cNvPr>
          <p:cNvCxnSpPr/>
          <p:nvPr/>
        </p:nvCxnSpPr>
        <p:spPr>
          <a:xfrm>
            <a:off x="9572367" y="4635091"/>
            <a:ext cx="238897" cy="15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A3BEF2-F149-497C-8D63-3944999D1942}"/>
              </a:ext>
            </a:extLst>
          </p:cNvPr>
          <p:cNvCxnSpPr/>
          <p:nvPr/>
        </p:nvCxnSpPr>
        <p:spPr>
          <a:xfrm>
            <a:off x="9547652" y="4584731"/>
            <a:ext cx="189470" cy="37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D6F5C3E-F4BF-4556-8573-77D9A77C15CC}"/>
              </a:ext>
            </a:extLst>
          </p:cNvPr>
          <p:cNvSpPr/>
          <p:nvPr/>
        </p:nvSpPr>
        <p:spPr>
          <a:xfrm>
            <a:off x="3150620" y="2215977"/>
            <a:ext cx="1486929" cy="547365"/>
          </a:xfrm>
          <a:prstGeom prst="rightArrow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Curved Left 43">
            <a:extLst>
              <a:ext uri="{FF2B5EF4-FFF2-40B4-BE49-F238E27FC236}">
                <a16:creationId xmlns:a16="http://schemas.microsoft.com/office/drawing/2014/main" id="{7D8F3BD5-56AB-4A01-AAC1-6A880D58524A}"/>
              </a:ext>
            </a:extLst>
          </p:cNvPr>
          <p:cNvSpPr/>
          <p:nvPr/>
        </p:nvSpPr>
        <p:spPr>
          <a:xfrm>
            <a:off x="11291136" y="2344881"/>
            <a:ext cx="519938" cy="116056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Right 44">
            <a:extLst>
              <a:ext uri="{FF2B5EF4-FFF2-40B4-BE49-F238E27FC236}">
                <a16:creationId xmlns:a16="http://schemas.microsoft.com/office/drawing/2014/main" id="{7F695829-E032-40BE-B8D5-FBE3A99BA044}"/>
              </a:ext>
            </a:extLst>
          </p:cNvPr>
          <p:cNvSpPr/>
          <p:nvPr/>
        </p:nvSpPr>
        <p:spPr>
          <a:xfrm>
            <a:off x="0" y="3978876"/>
            <a:ext cx="488092" cy="117950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2DDC128-352E-4257-BCA9-B9C03E0650C4}"/>
              </a:ext>
            </a:extLst>
          </p:cNvPr>
          <p:cNvCxnSpPr>
            <a:cxnSpLocks/>
          </p:cNvCxnSpPr>
          <p:nvPr/>
        </p:nvCxnSpPr>
        <p:spPr>
          <a:xfrm>
            <a:off x="5461685" y="4769971"/>
            <a:ext cx="255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FD75DD-5491-4784-8FCB-8091A501CB04}"/>
              </a:ext>
            </a:extLst>
          </p:cNvPr>
          <p:cNvCxnSpPr>
            <a:cxnSpLocks/>
          </p:cNvCxnSpPr>
          <p:nvPr/>
        </p:nvCxnSpPr>
        <p:spPr>
          <a:xfrm>
            <a:off x="5461685" y="4751475"/>
            <a:ext cx="287982" cy="18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2">
            <a:extLst>
              <a:ext uri="{FF2B5EF4-FFF2-40B4-BE49-F238E27FC236}">
                <a16:creationId xmlns:a16="http://schemas.microsoft.com/office/drawing/2014/main" id="{5C808813-8C82-41EC-AD78-AD6510AFFF3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5392"/>
            <a:ext cx="2750180" cy="461020"/>
          </a:xfrm>
          <a:prstGeom prst="rect">
            <a:avLst/>
          </a:prstGeom>
          <a:solidFill>
            <a:schemeClr val="accent1"/>
          </a:solidFill>
        </p:spPr>
        <p:txBody>
          <a:bodyPr vert="horz" lIns="109728" tIns="54864" rIns="109728" bIns="54864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dirty="0">
                <a:solidFill>
                  <a:schemeClr val="bg1"/>
                </a:solidFill>
              </a:rPr>
              <a:t>Major steps in OTFA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32887C54-6A4B-4985-9614-3F1D0F1F68FD}"/>
              </a:ext>
            </a:extLst>
          </p:cNvPr>
          <p:cNvSpPr/>
          <p:nvPr/>
        </p:nvSpPr>
        <p:spPr>
          <a:xfrm>
            <a:off x="7302844" y="2215976"/>
            <a:ext cx="1412787" cy="547365"/>
          </a:xfrm>
          <a:prstGeom prst="rightArrow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5803F0E-5CCF-4DEC-AF74-D24AF97B41C1}"/>
              </a:ext>
            </a:extLst>
          </p:cNvPr>
          <p:cNvSpPr/>
          <p:nvPr/>
        </p:nvSpPr>
        <p:spPr>
          <a:xfrm>
            <a:off x="3159958" y="4477792"/>
            <a:ext cx="1486929" cy="547365"/>
          </a:xfrm>
          <a:prstGeom prst="rightArrow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F63A189-95D7-4443-9ADB-A32A2975877E}"/>
              </a:ext>
            </a:extLst>
          </p:cNvPr>
          <p:cNvSpPr/>
          <p:nvPr/>
        </p:nvSpPr>
        <p:spPr>
          <a:xfrm>
            <a:off x="7263769" y="4477792"/>
            <a:ext cx="1439504" cy="547365"/>
          </a:xfrm>
          <a:prstGeom prst="rightArrow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32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B0C2F-05F3-AE47-A208-5FB03335110B}"/>
              </a:ext>
            </a:extLst>
          </p:cNvPr>
          <p:cNvSpPr txBox="1">
            <a:spLocks/>
          </p:cNvSpPr>
          <p:nvPr/>
        </p:nvSpPr>
        <p:spPr>
          <a:xfrm>
            <a:off x="861568" y="1371600"/>
            <a:ext cx="10468864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52ED3D7-D1FA-AA4E-A9DD-FFE15E3FD6F2}"/>
              </a:ext>
            </a:extLst>
          </p:cNvPr>
          <p:cNvSpPr txBox="1">
            <a:spLocks/>
          </p:cNvSpPr>
          <p:nvPr/>
        </p:nvSpPr>
        <p:spPr>
          <a:xfrm>
            <a:off x="1061720" y="3795464"/>
            <a:ext cx="10068560" cy="913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>
                <a:solidFill>
                  <a:schemeClr val="accent2">
                    <a:lumMod val="50000"/>
                  </a:schemeClr>
                </a:solidFill>
              </a:rPr>
              <a:t>IBM Blueprism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ACF26-C08A-854B-B1C9-3BEF119FBE84}"/>
              </a:ext>
            </a:extLst>
          </p:cNvPr>
          <p:cNvSpPr/>
          <p:nvPr/>
        </p:nvSpPr>
        <p:spPr>
          <a:xfrm>
            <a:off x="2550082" y="2286000"/>
            <a:ext cx="709183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Robotic Process Automation</a:t>
            </a:r>
          </a:p>
        </p:txBody>
      </p:sp>
      <p:pic>
        <p:nvPicPr>
          <p:cNvPr id="9" name="Picture 8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4B8B4946-405E-A94D-BD8F-1427E1BBD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2476" y="6010655"/>
            <a:ext cx="1435608" cy="574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CB5A88-40A4-E740-92A3-DDA7EB8E7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7" y="6010655"/>
            <a:ext cx="23145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82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603CB3-6455-B249-8191-82BADD8E14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08030" y="1038605"/>
            <a:ext cx="7229475" cy="4972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D111CD-5BDB-9744-9AFF-626BB48C58C9}"/>
              </a:ext>
            </a:extLst>
          </p:cNvPr>
          <p:cNvSpPr/>
          <p:nvPr/>
        </p:nvSpPr>
        <p:spPr>
          <a:xfrm>
            <a:off x="204847" y="847345"/>
            <a:ext cx="46031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C4185"/>
                </a:solidFill>
              </a:rPr>
              <a:t>BP vs other RPA 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C87FD6-3592-3C49-AF5E-06ECF2F66EBF}"/>
              </a:ext>
            </a:extLst>
          </p:cNvPr>
          <p:cNvSpPr/>
          <p:nvPr/>
        </p:nvSpPr>
        <p:spPr>
          <a:xfrm>
            <a:off x="204847" y="1622399"/>
            <a:ext cx="450431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/>
              <a:t>Enterprise Automations</a:t>
            </a:r>
          </a:p>
          <a:p>
            <a:endParaRPr lang="en-US" sz="2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/>
              <a:t>Leading UI based automation tool</a:t>
            </a:r>
          </a:p>
          <a:p>
            <a:endParaRPr lang="en-US" sz="2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/>
              <a:t>Very good task orchestration capabilities</a:t>
            </a:r>
          </a:p>
          <a:p>
            <a:endParaRPr lang="en-US" sz="2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/>
              <a:t>Can work from IBM Cloud</a:t>
            </a:r>
          </a:p>
        </p:txBody>
      </p:sp>
      <p:pic>
        <p:nvPicPr>
          <p:cNvPr id="7" name="Picture 6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D815C315-F2D8-894E-83BD-7B3C1FA9A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872" y="6010655"/>
            <a:ext cx="1435608" cy="574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B56CCE-9BC8-684F-8633-CDD03C2A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10655"/>
            <a:ext cx="2314575" cy="68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DC36A2-9B8A-674F-9D3E-655C71D76CDD}"/>
              </a:ext>
            </a:extLst>
          </p:cNvPr>
          <p:cNvSpPr txBox="1"/>
          <p:nvPr/>
        </p:nvSpPr>
        <p:spPr>
          <a:xfrm>
            <a:off x="2546120" y="412444"/>
            <a:ext cx="663812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RPA – Blue Prism</a:t>
            </a:r>
          </a:p>
        </p:txBody>
      </p:sp>
    </p:spTree>
    <p:extLst>
      <p:ext uri="{BB962C8B-B14F-4D97-AF65-F5344CB8AC3E}">
        <p14:creationId xmlns:p14="http://schemas.microsoft.com/office/powerpoint/2010/main" val="1833370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853F8A-3AB6-7A45-A3A7-10FB046C6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990" y="6961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C4185"/>
                </a:solidFill>
                <a:latin typeface="+mn-lt"/>
                <a:ea typeface="+mn-ea"/>
                <a:cs typeface="+mn-cs"/>
              </a:rPr>
              <a:t>BP high-level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7323E-0DC4-2348-95DB-928987B5A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986" y="2390672"/>
            <a:ext cx="2086264" cy="1440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94744-3BF2-9041-8E70-E258B5BDE7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31627" y="4359271"/>
            <a:ext cx="1523697" cy="1513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35534E-698C-D041-9520-973799D97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329" y="3038619"/>
            <a:ext cx="3075185" cy="2000301"/>
          </a:xfrm>
          <a:prstGeom prst="rect">
            <a:avLst/>
          </a:prstGeom>
        </p:spPr>
      </p:pic>
      <p:cxnSp>
        <p:nvCxnSpPr>
          <p:cNvPr id="8" name="Elbow Connector 24">
            <a:extLst>
              <a:ext uri="{FF2B5EF4-FFF2-40B4-BE49-F238E27FC236}">
                <a16:creationId xmlns:a16="http://schemas.microsoft.com/office/drawing/2014/main" id="{803A9884-210A-8E4E-B9DF-B344AE493131}"/>
              </a:ext>
            </a:extLst>
          </p:cNvPr>
          <p:cNvCxnSpPr>
            <a:cxnSpLocks/>
          </p:cNvCxnSpPr>
          <p:nvPr/>
        </p:nvCxnSpPr>
        <p:spPr>
          <a:xfrm>
            <a:off x="4026276" y="3038619"/>
            <a:ext cx="2714053" cy="485903"/>
          </a:xfrm>
          <a:prstGeom prst="bentConnector3">
            <a:avLst/>
          </a:prstGeom>
          <a:ln w="31750">
            <a:solidFill>
              <a:srgbClr val="5596E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27">
            <a:extLst>
              <a:ext uri="{FF2B5EF4-FFF2-40B4-BE49-F238E27FC236}">
                <a16:creationId xmlns:a16="http://schemas.microsoft.com/office/drawing/2014/main" id="{EDACE424-F4B0-614F-A155-55FEE8FC6EB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55325" y="4228709"/>
            <a:ext cx="2714053" cy="810210"/>
          </a:xfrm>
          <a:prstGeom prst="bentConnector3">
            <a:avLst>
              <a:gd name="adj1" fmla="val 50000"/>
            </a:avLst>
          </a:prstGeom>
          <a:ln w="31750">
            <a:solidFill>
              <a:srgbClr val="5596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D08D66C-72C8-B949-AF8D-F2014A5E4EDA}"/>
              </a:ext>
            </a:extLst>
          </p:cNvPr>
          <p:cNvSpPr/>
          <p:nvPr/>
        </p:nvSpPr>
        <p:spPr>
          <a:xfrm>
            <a:off x="1445447" y="4038769"/>
            <a:ext cx="3613008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1600" b="1" dirty="0">
                <a:solidFill>
                  <a:srgbClr val="0C4185"/>
                </a:solidFill>
                <a:latin typeface="HelvNeue Light for IBM" pitchFamily="34" charset="0"/>
              </a:rPr>
              <a:t>Client stations </a:t>
            </a:r>
            <a:r>
              <a:rPr lang="mr-IN" sz="1600" b="1" dirty="0">
                <a:solidFill>
                  <a:srgbClr val="0C4185"/>
                </a:solidFill>
                <a:latin typeface="HelvNeue Light for IBM" pitchFamily="34" charset="0"/>
              </a:rPr>
              <a:t>–</a:t>
            </a:r>
            <a:r>
              <a:rPr lang="en-US" sz="1600" b="1" dirty="0">
                <a:solidFill>
                  <a:srgbClr val="0C4185"/>
                </a:solidFill>
                <a:latin typeface="HelvNeue Light for IBM" pitchFamily="34" charset="0"/>
              </a:rPr>
              <a:t> Virtual Workforce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24529F-757C-8A46-AD93-D44F80E126B3}"/>
              </a:ext>
            </a:extLst>
          </p:cNvPr>
          <p:cNvSpPr/>
          <p:nvPr/>
        </p:nvSpPr>
        <p:spPr>
          <a:xfrm>
            <a:off x="6408284" y="2616763"/>
            <a:ext cx="3717027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rgbClr val="0C4185"/>
                </a:solidFill>
                <a:latin typeface="HelvNeue Light for IBM" pitchFamily="34" charset="0"/>
              </a:rPr>
              <a:t>Robot management - Control Room</a:t>
            </a:r>
          </a:p>
        </p:txBody>
      </p:sp>
      <p:pic>
        <p:nvPicPr>
          <p:cNvPr id="12" name="Picture 11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B7DCBC86-B283-9442-9D01-A8A937F29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5872" y="6010655"/>
            <a:ext cx="1435608" cy="5742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B79634-0D13-A246-8D74-62CB572DC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10655"/>
            <a:ext cx="2314575" cy="685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20D5C6-58F0-4F41-811E-81E7B74C234E}"/>
              </a:ext>
            </a:extLst>
          </p:cNvPr>
          <p:cNvSpPr txBox="1"/>
          <p:nvPr/>
        </p:nvSpPr>
        <p:spPr>
          <a:xfrm>
            <a:off x="2241395" y="2085278"/>
            <a:ext cx="184731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endParaRPr lang="en-US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137E72-0968-7545-9854-59CA014A4CB1}"/>
              </a:ext>
            </a:extLst>
          </p:cNvPr>
          <p:cNvSpPr txBox="1"/>
          <p:nvPr/>
        </p:nvSpPr>
        <p:spPr>
          <a:xfrm>
            <a:off x="1607879" y="2020269"/>
            <a:ext cx="288085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C4185"/>
                </a:solidFill>
                <a:latin typeface="HelvNeue Light for IBM" pitchFamily="34" charset="0"/>
              </a:rPr>
              <a:t>Robot </a:t>
            </a:r>
            <a:r>
              <a:rPr lang="en-US" sz="1400" b="1" dirty="0">
                <a:solidFill>
                  <a:srgbClr val="0C4185"/>
                </a:solidFill>
                <a:latin typeface="HelvNeue Light for IBM" pitchFamily="34" charset="0"/>
              </a:rPr>
              <a:t>(Automation Workflow)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9BAD10-EDBE-B04E-BCC7-7957C9D4B7E3}"/>
              </a:ext>
            </a:extLst>
          </p:cNvPr>
          <p:cNvSpPr txBox="1"/>
          <p:nvPr/>
        </p:nvSpPr>
        <p:spPr>
          <a:xfrm>
            <a:off x="2546120" y="412444"/>
            <a:ext cx="663812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RPA – Blue Prism</a:t>
            </a:r>
          </a:p>
        </p:txBody>
      </p:sp>
    </p:spTree>
    <p:extLst>
      <p:ext uri="{BB962C8B-B14F-4D97-AF65-F5344CB8AC3E}">
        <p14:creationId xmlns:p14="http://schemas.microsoft.com/office/powerpoint/2010/main" val="3702056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B76AB0-3767-417A-BC20-B1BE4E66E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2" y="6254732"/>
            <a:ext cx="7880011" cy="547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C65D0-14B7-42A6-907F-DE66A1D577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494" y="5653259"/>
            <a:ext cx="1725930" cy="1722954"/>
          </a:xfrm>
          <a:prstGeom prst="rect">
            <a:avLst/>
          </a:prstGeom>
        </p:spPr>
      </p:pic>
      <p:pic>
        <p:nvPicPr>
          <p:cNvPr id="8" name="Image 4">
            <a:extLst>
              <a:ext uri="{FF2B5EF4-FFF2-40B4-BE49-F238E27FC236}">
                <a16:creationId xmlns:a16="http://schemas.microsoft.com/office/drawing/2014/main" id="{8E0BCF9B-3879-4B05-97DB-B978DAEE4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369" y="2407250"/>
            <a:ext cx="2328788" cy="7977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9B32FBD-C067-4E41-80F8-BA06DB2A5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417" y="3352609"/>
            <a:ext cx="2350723" cy="10970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D82B68-80C2-4477-ABD4-C44AA6B83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2576" y="2288104"/>
            <a:ext cx="1442255" cy="12145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E7EB31-C192-4830-A7A2-4C191E615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16" y="4041509"/>
            <a:ext cx="1350545" cy="1400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5FB233-F47D-4536-BF78-FCF19AE430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0994" y="4605430"/>
            <a:ext cx="1998156" cy="896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77E054-5AB6-4740-AAFF-1817801A52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8630" y="4861781"/>
            <a:ext cx="1725930" cy="9278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FB2D4F-733D-4B85-B09C-518EACB5DF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8778" y="2344243"/>
            <a:ext cx="880691" cy="8908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3DD642B-CBCC-438E-B8A0-A6DCF64AFBE5}"/>
              </a:ext>
            </a:extLst>
          </p:cNvPr>
          <p:cNvSpPr/>
          <p:nvPr/>
        </p:nvSpPr>
        <p:spPr>
          <a:xfrm>
            <a:off x="0" y="657733"/>
            <a:ext cx="3127108" cy="4106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Tools used by the testing team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88B7E8-8A6D-49A1-8A49-6203F6E43E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0072" y="3706919"/>
            <a:ext cx="1785670" cy="6691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EAF9B0-E9A2-4A6B-8212-AF9C9ABCE5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6033" y="2085467"/>
            <a:ext cx="1224922" cy="11087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D2A14A-9CF5-4F3A-B23F-EED52AD1D5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9272" y="4741947"/>
            <a:ext cx="1051011" cy="9737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41B9C8-2689-48E1-9AF0-02C650E590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63296" y="1771300"/>
            <a:ext cx="1033607" cy="10336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9C7BF9-8428-456D-B8F8-51B17DF943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1287" y="3781559"/>
            <a:ext cx="1076252" cy="1047076"/>
          </a:xfrm>
          <a:prstGeom prst="rect">
            <a:avLst/>
          </a:prstGeom>
        </p:spPr>
      </p:pic>
      <p:pic>
        <p:nvPicPr>
          <p:cNvPr id="21" name="Image 3">
            <a:extLst>
              <a:ext uri="{FF2B5EF4-FFF2-40B4-BE49-F238E27FC236}">
                <a16:creationId xmlns:a16="http://schemas.microsoft.com/office/drawing/2014/main" id="{60DFA1A6-2132-4069-8E38-8713EC616C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149" y="3246907"/>
            <a:ext cx="1823349" cy="12307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B027B0A-7789-45A8-B84B-7993C575DC6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0647" y="1916172"/>
            <a:ext cx="1667038" cy="1318885"/>
          </a:xfrm>
          <a:prstGeom prst="rect">
            <a:avLst/>
          </a:prstGeom>
        </p:spPr>
      </p:pic>
      <p:pic>
        <p:nvPicPr>
          <p:cNvPr id="23" name="Picture 22" descr="Maven_logo.svg.png">
            <a:extLst>
              <a:ext uri="{FF2B5EF4-FFF2-40B4-BE49-F238E27FC236}">
                <a16:creationId xmlns:a16="http://schemas.microsoft.com/office/drawing/2014/main" id="{26DD9DC9-A093-466D-BF51-DB723A23663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370" y="5643327"/>
            <a:ext cx="1163789" cy="26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5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 BluePrism.mp4">
            <a:hlinkClick r:id="" action="ppaction://media"/>
            <a:extLst>
              <a:ext uri="{FF2B5EF4-FFF2-40B4-BE49-F238E27FC236}">
                <a16:creationId xmlns:a16="http://schemas.microsoft.com/office/drawing/2014/main" id="{AD7B9BFD-9BB8-E043-A9DE-4B8D8BF9B7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5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221452-22DA-4ED8-AAEF-469D61DB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035E8-2148-457A-BDF9-5CFEE8D2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F2A06-044F-4A7F-8D2E-51B11F836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85" y="768932"/>
            <a:ext cx="8411749" cy="47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76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221452-22DA-4ED8-AAEF-469D61DB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035E8-2148-457A-BDF9-5CFEE8D2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94C3FC-4CCD-4451-ACD6-E755767555F0}"/>
              </a:ext>
            </a:extLst>
          </p:cNvPr>
          <p:cNvSpPr/>
          <p:nvPr/>
        </p:nvSpPr>
        <p:spPr>
          <a:xfrm>
            <a:off x="3886607" y="130496"/>
            <a:ext cx="4417299" cy="47000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Prerequisites: tools used/needed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C5796A-4377-41A3-91A3-DB9DB4911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97" y="936555"/>
            <a:ext cx="11632120" cy="4606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861D41-0A01-4103-A443-B332A3CE19B8}"/>
              </a:ext>
            </a:extLst>
          </p:cNvPr>
          <p:cNvSpPr/>
          <p:nvPr/>
        </p:nvSpPr>
        <p:spPr>
          <a:xfrm>
            <a:off x="5368308" y="796651"/>
            <a:ext cx="1453896" cy="74980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CTD FOCUS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6AE1B08-092F-4FD9-9632-B6A3DE3ABFD1}"/>
              </a:ext>
            </a:extLst>
          </p:cNvPr>
          <p:cNvSpPr/>
          <p:nvPr/>
        </p:nvSpPr>
        <p:spPr>
          <a:xfrm rot="5400000">
            <a:off x="5498257" y="2051869"/>
            <a:ext cx="1193997" cy="273540"/>
          </a:xfrm>
          <a:prstGeom prst="rightArrow">
            <a:avLst>
              <a:gd name="adj1" fmla="val 50000"/>
              <a:gd name="adj2" fmla="val 93458"/>
            </a:avLst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AAEC7-F506-4D08-9DDC-B4E29FCB47C7}"/>
              </a:ext>
            </a:extLst>
          </p:cNvPr>
          <p:cNvSpPr txBox="1"/>
          <p:nvPr/>
        </p:nvSpPr>
        <p:spPr>
          <a:xfrm>
            <a:off x="6226720" y="1794352"/>
            <a:ext cx="1190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cs typeface="Times New Roman" panose="02020603050405020304" pitchFamily="18" charset="0"/>
              </a:rPr>
              <a:t>Generated</a:t>
            </a:r>
          </a:p>
          <a:p>
            <a:pPr algn="ctr"/>
            <a:r>
              <a:rPr lang="en-US" b="1" dirty="0">
                <a:cs typeface="Times New Roman" panose="02020603050405020304" pitchFamily="18" charset="0"/>
              </a:rPr>
              <a:t> TNR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BBFC647-44D2-469E-B896-12049DB5203D}"/>
              </a:ext>
            </a:extLst>
          </p:cNvPr>
          <p:cNvSpPr/>
          <p:nvPr/>
        </p:nvSpPr>
        <p:spPr>
          <a:xfrm>
            <a:off x="6894241" y="1034785"/>
            <a:ext cx="1193997" cy="273540"/>
          </a:xfrm>
          <a:prstGeom prst="rightArrow">
            <a:avLst>
              <a:gd name="adj1" fmla="val 50000"/>
              <a:gd name="adj2" fmla="val 93458"/>
            </a:avLst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416950-93DD-4056-9CC9-5FF075A5C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035" y="796651"/>
            <a:ext cx="2348657" cy="85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9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14B200-396A-4292-8B80-788ADE61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1" y="604842"/>
            <a:ext cx="5501431" cy="2715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221452-22DA-4ED8-AAEF-469D61DB4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1" y="6215050"/>
            <a:ext cx="7880011" cy="547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035E8-2148-457A-BDF9-5CFEE8D2F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C92B04-D29E-429E-91B4-03A1F110C2BC}"/>
              </a:ext>
            </a:extLst>
          </p:cNvPr>
          <p:cNvSpPr txBox="1"/>
          <p:nvPr/>
        </p:nvSpPr>
        <p:spPr>
          <a:xfrm>
            <a:off x="4683682" y="143177"/>
            <a:ext cx="327289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Why</a:t>
            </a:r>
            <a:r>
              <a:rPr lang="en-US" sz="2400" b="1" dirty="0">
                <a:solidFill>
                  <a:schemeClr val="bg1"/>
                </a:solidFill>
              </a:rPr>
              <a:t> automation?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21E62E-F3F9-4BE6-81DF-7A94E671C9F5}"/>
              </a:ext>
            </a:extLst>
          </p:cNvPr>
          <p:cNvSpPr/>
          <p:nvPr/>
        </p:nvSpPr>
        <p:spPr>
          <a:xfrm>
            <a:off x="474649" y="3353490"/>
            <a:ext cx="770608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Long-term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investment that </a:t>
            </a:r>
            <a:r>
              <a:rPr lang="en-US" sz="16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saves time and money,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n-US" sz="16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increases  test coverage, </a:t>
            </a:r>
            <a:r>
              <a:rPr lang="en-US" sz="1600" b="1" dirty="0">
                <a:solidFill>
                  <a:srgbClr val="00B05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speed, efficiency and  quality 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600" b="1" dirty="0">
                <a:solidFill>
                  <a:srgbClr val="C00000"/>
                </a:solidFill>
              </a:rPr>
              <a:t>Scripts reusability</a:t>
            </a:r>
            <a:r>
              <a:rPr lang="en-US" sz="1600" dirty="0"/>
              <a:t>: it allows you to redo the test exactly the same, without forgetting any steps</a:t>
            </a:r>
          </a:p>
          <a:p>
            <a:pPr algn="just"/>
            <a:endParaRPr lang="en-US" sz="1600" dirty="0"/>
          </a:p>
          <a:p>
            <a:pPr marL="285750" indent="-285750" algn="just">
              <a:buFontTx/>
              <a:buChar char="-"/>
            </a:pPr>
            <a:r>
              <a:rPr lang="en-US" sz="1600" b="1" dirty="0">
                <a:solidFill>
                  <a:srgbClr val="C00000"/>
                </a:solidFill>
              </a:rPr>
              <a:t>Fewer bugs</a:t>
            </a:r>
            <a:r>
              <a:rPr lang="en-US" sz="1600" dirty="0"/>
              <a:t>: Automation helps you find bugs in the early stages of software development, reducing expenses and working hours to fix these problems as well.</a:t>
            </a:r>
          </a:p>
          <a:p>
            <a:pPr algn="just"/>
            <a:endParaRPr lang="en-US" sz="1600" dirty="0"/>
          </a:p>
          <a:p>
            <a:pPr marL="285750" indent="-285750" algn="just">
              <a:buFontTx/>
              <a:buChar char="-"/>
            </a:pPr>
            <a:r>
              <a:rPr lang="en-US" sz="1600" b="1" dirty="0">
                <a:solidFill>
                  <a:srgbClr val="C00000"/>
                </a:solidFill>
              </a:rPr>
              <a:t>Simultaneity</a:t>
            </a:r>
            <a:r>
              <a:rPr lang="en-US" sz="1600" dirty="0"/>
              <a:t>: you can test more devices simultaneously resulting in comparative detailed reports generated in less time with the exact the same parameters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9019EF-1014-4CB4-A327-E6DC94288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572" y="817846"/>
            <a:ext cx="4119651" cy="2502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B525BC-2182-46A2-979D-754E08718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2023" y="3831213"/>
            <a:ext cx="3644199" cy="204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91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221452-22DA-4ED8-AAEF-469D61DB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035E8-2148-457A-BDF9-5CFEE8D2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C92B04-D29E-429E-91B4-03A1F110C2BC}"/>
              </a:ext>
            </a:extLst>
          </p:cNvPr>
          <p:cNvSpPr txBox="1"/>
          <p:nvPr/>
        </p:nvSpPr>
        <p:spPr>
          <a:xfrm>
            <a:off x="541423" y="3806190"/>
            <a:ext cx="74151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1600" dirty="0">
                <a:solidFill>
                  <a:srgbClr val="00B050"/>
                </a:solidFill>
              </a:rPr>
              <a:t>open source </a:t>
            </a:r>
            <a:r>
              <a:rPr lang="en-US" sz="1600" dirty="0"/>
              <a:t>testing tool which serves for </a:t>
            </a:r>
            <a:r>
              <a:rPr lang="en-US" sz="1600" dirty="0">
                <a:solidFill>
                  <a:srgbClr val="00B050"/>
                </a:solidFill>
              </a:rPr>
              <a:t>cost-effective</a:t>
            </a:r>
            <a:r>
              <a:rPr lang="en-US" sz="1600" dirty="0"/>
              <a:t> automation testing</a:t>
            </a:r>
          </a:p>
          <a:p>
            <a:pPr algn="just"/>
            <a:endParaRPr lang="en-US" sz="1600" dirty="0"/>
          </a:p>
          <a:p>
            <a:pPr marL="342900" indent="-342900" algn="just">
              <a:buFontTx/>
              <a:buChar char="-"/>
            </a:pPr>
            <a:r>
              <a:rPr lang="en-US" sz="1600" dirty="0"/>
              <a:t>it operates on almost every OS</a:t>
            </a:r>
          </a:p>
          <a:p>
            <a:pPr algn="just"/>
            <a:endParaRPr lang="en-US" sz="1600" dirty="0"/>
          </a:p>
          <a:p>
            <a:pPr marL="342900" indent="-342900" algn="just">
              <a:buFontTx/>
              <a:buChar char="-"/>
            </a:pPr>
            <a:r>
              <a:rPr lang="en-US" sz="1600" dirty="0">
                <a:solidFill>
                  <a:srgbClr val="C00000"/>
                </a:solidFill>
              </a:rPr>
              <a:t>It supports a range of browsers </a:t>
            </a:r>
            <a:r>
              <a:rPr lang="en-US" sz="1600" dirty="0"/>
              <a:t>like Opera, Safari, Chrome, IE 8, 9, 11 and Mozilla Firefox</a:t>
            </a:r>
          </a:p>
          <a:p>
            <a:pPr algn="just"/>
            <a:endParaRPr lang="en-US" sz="1600" dirty="0"/>
          </a:p>
          <a:p>
            <a:pPr marL="342900" indent="-342900" algn="just">
              <a:buFontTx/>
              <a:buChar char="-"/>
            </a:pPr>
            <a:r>
              <a:rPr lang="en-US" sz="1600" dirty="0"/>
              <a:t>It provides support for </a:t>
            </a:r>
            <a:r>
              <a:rPr lang="en-US" sz="1600" dirty="0">
                <a:solidFill>
                  <a:srgbClr val="C00000"/>
                </a:solidFill>
              </a:rPr>
              <a:t>integration of open source frameworks </a:t>
            </a:r>
            <a:r>
              <a:rPr lang="en-US" sz="1600" dirty="0"/>
              <a:t>like TestNG, JUnit, </a:t>
            </a:r>
            <a:r>
              <a:rPr lang="en-US" sz="1600" dirty="0" err="1"/>
              <a:t>NUnit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99AA52-EEF2-4DB4-9207-89856E915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110" y="796112"/>
            <a:ext cx="3429142" cy="45586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8F4D5C-5579-4163-98A3-26F9331B3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67" y="796112"/>
            <a:ext cx="3924407" cy="28095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2CF032-8286-45B8-9F0C-C6C31233DA58}"/>
              </a:ext>
            </a:extLst>
          </p:cNvPr>
          <p:cNvSpPr txBox="1"/>
          <p:nvPr/>
        </p:nvSpPr>
        <p:spPr>
          <a:xfrm>
            <a:off x="4264873" y="195444"/>
            <a:ext cx="3545917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Why</a:t>
            </a:r>
            <a:r>
              <a:rPr lang="en-US" sz="2000" b="1" dirty="0">
                <a:solidFill>
                  <a:schemeClr val="bg1"/>
                </a:solidFill>
              </a:rPr>
              <a:t> SELENIUM?</a:t>
            </a:r>
          </a:p>
        </p:txBody>
      </p:sp>
    </p:spTree>
    <p:extLst>
      <p:ext uri="{BB962C8B-B14F-4D97-AF65-F5344CB8AC3E}">
        <p14:creationId xmlns:p14="http://schemas.microsoft.com/office/powerpoint/2010/main" val="46610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CBAF17-6035-4E20-89AB-FB09E57A4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668" y="952070"/>
            <a:ext cx="3122846" cy="45136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221452-22DA-4ED8-AAEF-469D61DB4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035E8-2148-457A-BDF9-5CFEE8D2F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97703487-9814-4C4D-A9C3-76DCE113C021}"/>
              </a:ext>
            </a:extLst>
          </p:cNvPr>
          <p:cNvSpPr txBox="1">
            <a:spLocks/>
          </p:cNvSpPr>
          <p:nvPr/>
        </p:nvSpPr>
        <p:spPr bwMode="auto">
          <a:xfrm>
            <a:off x="2457013" y="677766"/>
            <a:ext cx="7627261" cy="7252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547688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262626"/>
                </a:solidFill>
                <a:latin typeface="+mj-lt"/>
                <a:ea typeface="Helvetica Light"/>
                <a:cs typeface="Helvetica Light"/>
              </a:defRPr>
            </a:lvl1pPr>
            <a:lvl2pPr algn="ctr" defTabSz="547688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Century Gothic" panose="020B0502020202020204" pitchFamily="34" charset="0"/>
                <a:ea typeface="Helvetica Light"/>
                <a:cs typeface="Helvetica Light"/>
              </a:defRPr>
            </a:lvl2pPr>
            <a:lvl3pPr algn="ctr" defTabSz="547688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Century Gothic" panose="020B0502020202020204" pitchFamily="34" charset="0"/>
                <a:ea typeface="Helvetica Light"/>
                <a:cs typeface="Helvetica Light"/>
              </a:defRPr>
            </a:lvl3pPr>
            <a:lvl4pPr algn="ctr" defTabSz="547688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Century Gothic" panose="020B0502020202020204" pitchFamily="34" charset="0"/>
                <a:ea typeface="Helvetica Light"/>
                <a:cs typeface="Helvetica Light"/>
              </a:defRPr>
            </a:lvl4pPr>
            <a:lvl5pPr algn="ctr" defTabSz="547688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Century Gothic" panose="020B0502020202020204" pitchFamily="34" charset="0"/>
                <a:ea typeface="Helvetica Light"/>
                <a:cs typeface="Helvetica Light"/>
              </a:defRPr>
            </a:lvl5pPr>
            <a:lvl6pPr marL="457200" algn="ctr" defTabSz="547688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Century Gothic" panose="020B0502020202020204" pitchFamily="34" charset="0"/>
                <a:ea typeface="Helvetica Light"/>
                <a:cs typeface="Helvetica Light"/>
              </a:defRPr>
            </a:lvl6pPr>
            <a:lvl7pPr marL="914400" algn="ctr" defTabSz="547688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Century Gothic" panose="020B0502020202020204" pitchFamily="34" charset="0"/>
                <a:ea typeface="Helvetica Light"/>
                <a:cs typeface="Helvetica Light"/>
              </a:defRPr>
            </a:lvl7pPr>
            <a:lvl8pPr marL="1371600" algn="ctr" defTabSz="547688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Century Gothic" panose="020B0502020202020204" pitchFamily="34" charset="0"/>
                <a:ea typeface="Helvetica Light"/>
                <a:cs typeface="Helvetica Light"/>
              </a:defRPr>
            </a:lvl8pPr>
            <a:lvl9pPr marL="1828800" algn="ctr" defTabSz="547688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62626"/>
                </a:solidFill>
                <a:latin typeface="Century Gothic" panose="020B0502020202020204" pitchFamily="34" charset="0"/>
                <a:ea typeface="Helvetica Light"/>
                <a:cs typeface="Helvetica Light"/>
              </a:defRPr>
            </a:lvl9pPr>
          </a:lstStyle>
          <a:p>
            <a:pPr defTabSz="548640" eaLnBrk="1" fontAlgn="auto" hangingPunct="1">
              <a:spcAft>
                <a:spcPts val="0"/>
              </a:spcAft>
              <a:defRPr/>
            </a:pPr>
            <a:r>
              <a:rPr lang="en-US" sz="3840" dirty="0">
                <a:solidFill>
                  <a:schemeClr val="bg1"/>
                </a:solidFill>
                <a:ea typeface="+mj-ea"/>
              </a:rPr>
              <a:t>Combinatorial Test Design (CTD)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D5C5E0E-2B8F-46F1-A428-B0ADBA512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33" y="2200593"/>
            <a:ext cx="570547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97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221452-22DA-4ED8-AAEF-469D61DB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035E8-2148-457A-BDF9-5CFEE8D2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91D0511-3380-4E0D-81F1-1D6C6B69EEF0}"/>
              </a:ext>
            </a:extLst>
          </p:cNvPr>
          <p:cNvSpPr txBox="1">
            <a:spLocks noChangeArrowheads="1"/>
          </p:cNvSpPr>
          <p:nvPr/>
        </p:nvSpPr>
        <p:spPr>
          <a:xfrm>
            <a:off x="1706563" y="346074"/>
            <a:ext cx="2646362" cy="476249"/>
          </a:xfrm>
          <a:prstGeom prst="rect">
            <a:avLst/>
          </a:prstGeom>
          <a:solidFill>
            <a:schemeClr val="accent1"/>
          </a:solidFill>
        </p:spPr>
        <p:txBody>
          <a:bodyPr vert="horz" lIns="109728" tIns="54864" rIns="109728" bIns="54864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dirty="0">
                <a:solidFill>
                  <a:schemeClr val="bg1"/>
                </a:solidFill>
              </a:rPr>
              <a:t>CTD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7077F4-AC02-4872-A9C0-9DAC932A7BB0}"/>
              </a:ext>
            </a:extLst>
          </p:cNvPr>
          <p:cNvSpPr/>
          <p:nvPr/>
        </p:nvSpPr>
        <p:spPr>
          <a:xfrm>
            <a:off x="3587750" y="2978150"/>
            <a:ext cx="6557963" cy="12176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60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BB992A84-624C-4636-B08C-CD24C3831B7B}"/>
              </a:ext>
            </a:extLst>
          </p:cNvPr>
          <p:cNvSpPr/>
          <p:nvPr/>
        </p:nvSpPr>
        <p:spPr>
          <a:xfrm>
            <a:off x="3490913" y="1025525"/>
            <a:ext cx="6654800" cy="15684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6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DDEFC3B-0249-453E-89D0-D19361D01E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2798844"/>
              </p:ext>
            </p:extLst>
          </p:nvPr>
        </p:nvGraphicFramePr>
        <p:xfrm>
          <a:off x="1418276" y="797273"/>
          <a:ext cx="2064545" cy="1932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AAA90B-2AF4-4F1D-8EF8-86F18AD00424}"/>
              </a:ext>
            </a:extLst>
          </p:cNvPr>
          <p:cNvSpPr>
            <a:spLocks noGrp="1"/>
          </p:cNvSpPr>
          <p:nvPr/>
        </p:nvSpPr>
        <p:spPr bwMode="auto">
          <a:xfrm>
            <a:off x="3587750" y="2978150"/>
            <a:ext cx="6557963" cy="117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04788" indent="-204788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GB" altLang="en-US" sz="1200" b="1" dirty="0"/>
              <a:t>OPTIMIZATION</a:t>
            </a:r>
          </a:p>
          <a:p>
            <a:pPr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altLang="en-US" sz="1200" dirty="0"/>
              <a:t>To minimize the risks, changes in the testing approach are required</a:t>
            </a:r>
            <a:endParaRPr lang="en-GB" altLang="en-US" sz="1200" dirty="0"/>
          </a:p>
          <a:p>
            <a:pPr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altLang="en-US" sz="1200" dirty="0"/>
              <a:t>To achieve the quality objectives</a:t>
            </a:r>
          </a:p>
          <a:p>
            <a:pPr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altLang="en-US" sz="1200" dirty="0"/>
              <a:t>To reduce the number of test cases and to increase the coverage</a:t>
            </a:r>
            <a:endParaRPr lang="en-US" altLang="en-US" sz="1200" dirty="0">
              <a:solidFill>
                <a:srgbClr val="000000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EEBC06B-FF05-4597-B416-21A4E87E3DCF}"/>
              </a:ext>
            </a:extLst>
          </p:cNvPr>
          <p:cNvSpPr txBox="1">
            <a:spLocks/>
          </p:cNvSpPr>
          <p:nvPr/>
        </p:nvSpPr>
        <p:spPr bwMode="auto">
          <a:xfrm>
            <a:off x="3587750" y="1120775"/>
            <a:ext cx="6557963" cy="103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04788" indent="-204788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rgbClr val="00000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A systematic method of planning the functional tests</a:t>
            </a:r>
            <a:endParaRPr lang="en-GB" altLang="en-US" sz="1200" dirty="0">
              <a:solidFill>
                <a:srgbClr val="000000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rgbClr val="00000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A smarter way to identify the tests</a:t>
            </a:r>
          </a:p>
          <a:p>
            <a:pPr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rgbClr val="00000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It uses advanced mathematical algorithms to optimize the number of test cases and to ensure the coverage of the conditions and interactions</a:t>
            </a:r>
          </a:p>
        </p:txBody>
      </p:sp>
      <p:sp>
        <p:nvSpPr>
          <p:cNvPr id="11" name="Circular Arrow 11">
            <a:extLst>
              <a:ext uri="{FF2B5EF4-FFF2-40B4-BE49-F238E27FC236}">
                <a16:creationId xmlns:a16="http://schemas.microsoft.com/office/drawing/2014/main" id="{3007FE70-7DEB-446C-9826-69BA00C7E449}"/>
              </a:ext>
            </a:extLst>
          </p:cNvPr>
          <p:cNvSpPr/>
          <p:nvPr/>
        </p:nvSpPr>
        <p:spPr>
          <a:xfrm>
            <a:off x="1417638" y="2657475"/>
            <a:ext cx="2065337" cy="1878013"/>
          </a:xfrm>
          <a:prstGeom prst="circularArrow">
            <a:avLst>
              <a:gd name="adj1" fmla="val 10980"/>
              <a:gd name="adj2" fmla="val 1142322"/>
              <a:gd name="adj3" fmla="val 9000000"/>
              <a:gd name="adj4" fmla="val 10800000"/>
              <a:gd name="adj5" fmla="val 12500"/>
            </a:avLst>
          </a:prstGeom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7850CA7-E922-492F-93FB-5F6066BE201D}"/>
              </a:ext>
            </a:extLst>
          </p:cNvPr>
          <p:cNvGrpSpPr>
            <a:grpSpLocks/>
          </p:cNvGrpSpPr>
          <p:nvPr/>
        </p:nvGrpSpPr>
        <p:grpSpPr bwMode="auto">
          <a:xfrm>
            <a:off x="1819275" y="3225800"/>
            <a:ext cx="1254125" cy="1058863"/>
            <a:chOff x="334143" y="317911"/>
            <a:chExt cx="1045066" cy="8823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2D1B2D-43E3-4A76-97F3-43BC2ED3645C}"/>
                </a:ext>
              </a:extLst>
            </p:cNvPr>
            <p:cNvSpPr/>
            <p:nvPr/>
          </p:nvSpPr>
          <p:spPr>
            <a:xfrm>
              <a:off x="340758" y="487245"/>
              <a:ext cx="1038451" cy="71305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14DD68-151F-4AD5-8949-FA5A735153DB}"/>
                </a:ext>
              </a:extLst>
            </p:cNvPr>
            <p:cNvSpPr/>
            <p:nvPr/>
          </p:nvSpPr>
          <p:spPr>
            <a:xfrm>
              <a:off x="334143" y="317911"/>
              <a:ext cx="1038452" cy="7130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8382" tIns="8382" rIns="8382" bIns="8382" spcCol="1270" anchor="ctr"/>
            <a:lstStyle/>
            <a:p>
              <a:pPr algn="ctr" defTabSz="58674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320" b="1" dirty="0"/>
                <a:t>Why</a:t>
              </a:r>
            </a:p>
            <a:p>
              <a:pPr algn="ctr" defTabSz="58674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320" b="1" dirty="0"/>
                <a:t>Combinatorial Test Design (CTD)?</a:t>
              </a:r>
            </a:p>
          </p:txBody>
        </p:sp>
      </p:grpSp>
      <p:sp>
        <p:nvSpPr>
          <p:cNvPr id="15" name="Rectangle 75">
            <a:extLst>
              <a:ext uri="{FF2B5EF4-FFF2-40B4-BE49-F238E27FC236}">
                <a16:creationId xmlns:a16="http://schemas.microsoft.com/office/drawing/2014/main" id="{2041A7DB-BE86-4FDE-95A7-A2E6B9907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563" y="4606925"/>
            <a:ext cx="2646362" cy="258763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ClrTx/>
              <a:buFont typeface="Wingdings" panose="05000000000000000000" pitchFamily="2" charset="2"/>
              <a:buNone/>
              <a:defRPr/>
            </a:pPr>
            <a:r>
              <a:rPr lang="en-US" sz="1200" b="1" kern="0" dirty="0">
                <a:solidFill>
                  <a:prstClr val="white"/>
                </a:solidFill>
                <a:latin typeface="+mn-lt"/>
              </a:rPr>
              <a:t>Value Proposition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74836AB2-CED3-4F41-BDB6-9F7C441B1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676" y="4955482"/>
            <a:ext cx="8301037" cy="102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7000" indent="-1270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ts val="450"/>
              </a:spcBef>
              <a:buFont typeface="Wingdings" panose="05000000000000000000" pitchFamily="2" charset="2"/>
              <a:buChar char="§"/>
            </a:pPr>
            <a:r>
              <a:rPr lang="en-US" altLang="en-US" sz="1200" dirty="0"/>
              <a:t>improving the quality, optimizing the effort and reducing the testing time </a:t>
            </a:r>
          </a:p>
          <a:p>
            <a:pPr>
              <a:spcBef>
                <a:spcPts val="450"/>
              </a:spcBef>
              <a:buFont typeface="Wingdings" panose="05000000000000000000" pitchFamily="2" charset="2"/>
              <a:buChar char="§"/>
            </a:pPr>
            <a:r>
              <a:rPr lang="en-US" altLang="en-US" sz="1200" dirty="0"/>
              <a:t>Reducing the cost of testing projects and the running cost by up to 40%</a:t>
            </a:r>
          </a:p>
          <a:p>
            <a:pPr>
              <a:spcBef>
                <a:spcPts val="450"/>
              </a:spcBef>
              <a:buFont typeface="Wingdings" panose="05000000000000000000" pitchFamily="2" charset="2"/>
              <a:buChar char="§"/>
            </a:pPr>
            <a:r>
              <a:rPr lang="en-US" altLang="en-US" sz="1200" dirty="0"/>
              <a:t>Reducing the testing time due to an optimized number of test cases</a:t>
            </a:r>
          </a:p>
          <a:p>
            <a:pPr>
              <a:spcBef>
                <a:spcPts val="450"/>
              </a:spcBef>
              <a:buFont typeface="Wingdings" panose="05000000000000000000" pitchFamily="2" charset="2"/>
              <a:buChar char="§"/>
            </a:pPr>
            <a:r>
              <a:rPr lang="en-US" altLang="en-US" sz="1200" dirty="0"/>
              <a:t>Improved quality through a higher degree of the test coverage</a:t>
            </a:r>
            <a:endParaRPr lang="en-US" alt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282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221452-22DA-4ED8-AAEF-469D61DB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1" y="6114514"/>
            <a:ext cx="7880011" cy="547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035E8-2148-457A-BDF9-5CFEE8D2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99" y="6180222"/>
            <a:ext cx="1039875" cy="415950"/>
          </a:xfrm>
          <a:prstGeom prst="rect">
            <a:avLst/>
          </a:prstGeom>
        </p:spPr>
      </p:pic>
      <p:pic>
        <p:nvPicPr>
          <p:cNvPr id="5" name="Picture 18" descr="Slide15.jpg">
            <a:extLst>
              <a:ext uri="{FF2B5EF4-FFF2-40B4-BE49-F238E27FC236}">
                <a16:creationId xmlns:a16="http://schemas.microsoft.com/office/drawing/2014/main" id="{C6C26DC8-8669-402F-A5F3-DB058FC08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960" y="4048005"/>
            <a:ext cx="2665413" cy="1998662"/>
          </a:xfrm>
          <a:prstGeom prst="rect">
            <a:avLst/>
          </a:prstGeom>
          <a:noFill/>
          <a:ln w="317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18">
            <a:extLst>
              <a:ext uri="{FF2B5EF4-FFF2-40B4-BE49-F238E27FC236}">
                <a16:creationId xmlns:a16="http://schemas.microsoft.com/office/drawing/2014/main" id="{B4178A92-F0F7-4A29-A338-41411E03E44A}"/>
              </a:ext>
            </a:extLst>
          </p:cNvPr>
          <p:cNvGrpSpPr>
            <a:grpSpLocks/>
          </p:cNvGrpSpPr>
          <p:nvPr/>
        </p:nvGrpSpPr>
        <p:grpSpPr bwMode="auto">
          <a:xfrm>
            <a:off x="2071360" y="847605"/>
            <a:ext cx="6448755" cy="2455862"/>
            <a:chOff x="533400" y="1219200"/>
            <a:chExt cx="6448755" cy="2455863"/>
          </a:xfrm>
        </p:grpSpPr>
        <p:grpSp>
          <p:nvGrpSpPr>
            <p:cNvPr id="7" name="Group 13">
              <a:extLst>
                <a:ext uri="{FF2B5EF4-FFF2-40B4-BE49-F238E27FC236}">
                  <a16:creationId xmlns:a16="http://schemas.microsoft.com/office/drawing/2014/main" id="{984864A1-BF90-4515-9B78-9BF9A51086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400" y="1246188"/>
              <a:ext cx="2665413" cy="2428875"/>
              <a:chOff x="685800" y="1246188"/>
              <a:chExt cx="2665413" cy="2428875"/>
            </a:xfrm>
          </p:grpSpPr>
          <p:pic>
            <p:nvPicPr>
              <p:cNvPr id="12" name="Picture 11" descr="Slide08.jpg">
                <a:extLst>
                  <a:ext uri="{FF2B5EF4-FFF2-40B4-BE49-F238E27FC236}">
                    <a16:creationId xmlns:a16="http://schemas.microsoft.com/office/drawing/2014/main" id="{F0133B88-288F-4C17-87C5-04AB20114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800" y="1676400"/>
                <a:ext cx="2665413" cy="1998663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sp>
            <p:nvSpPr>
              <p:cNvPr id="13" name="TextBox 9">
                <a:extLst>
                  <a:ext uri="{FF2B5EF4-FFF2-40B4-BE49-F238E27FC236}">
                    <a16:creationId xmlns:a16="http://schemas.microsoft.com/office/drawing/2014/main" id="{A61619FC-7F1B-420E-9E86-F27DBE506F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1246188"/>
                <a:ext cx="247696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1. Create model</a:t>
                </a:r>
              </a:p>
            </p:txBody>
          </p:sp>
        </p:grpSp>
        <p:grpSp>
          <p:nvGrpSpPr>
            <p:cNvPr id="8" name="Group 12">
              <a:extLst>
                <a:ext uri="{FF2B5EF4-FFF2-40B4-BE49-F238E27FC236}">
                  <a16:creationId xmlns:a16="http://schemas.microsoft.com/office/drawing/2014/main" id="{93D416D0-0611-4E6F-A14E-EB45EA3C39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6887" y="1219200"/>
              <a:ext cx="2675268" cy="2455863"/>
              <a:chOff x="4953000" y="1219200"/>
              <a:chExt cx="2675268" cy="2455863"/>
            </a:xfrm>
          </p:grpSpPr>
          <p:pic>
            <p:nvPicPr>
              <p:cNvPr id="10" name="Picture 9" descr="Slide10.jpg">
                <a:extLst>
                  <a:ext uri="{FF2B5EF4-FFF2-40B4-BE49-F238E27FC236}">
                    <a16:creationId xmlns:a16="http://schemas.microsoft.com/office/drawing/2014/main" id="{42371BF1-66B2-4C75-939B-F91775ADDA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53001" y="1676400"/>
                <a:ext cx="2665412" cy="1998663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A2D209-6427-49DB-9F0B-CC4D9F7098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53000" y="1219200"/>
                <a:ext cx="245772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2. Refine model</a:t>
                </a:r>
              </a:p>
            </p:txBody>
          </p:sp>
          <p:pic>
            <p:nvPicPr>
              <p:cNvPr id="22" name="Picture 21" descr="Slide10.jpg">
                <a:extLst>
                  <a:ext uri="{FF2B5EF4-FFF2-40B4-BE49-F238E27FC236}">
                    <a16:creationId xmlns:a16="http://schemas.microsoft.com/office/drawing/2014/main" id="{DE1D2610-A85B-4B46-A1F8-069CA7194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62856" y="1676400"/>
                <a:ext cx="2665412" cy="1998663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CDFCCC-A59A-4DCD-A738-E57888BD57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62855" y="1219200"/>
                <a:ext cx="245772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2. </a:t>
                </a:r>
                <a:r>
                  <a:rPr lang="en-US" altLang="en-US" sz="2400" b="1">
                    <a:latin typeface="Arial" panose="020B0604020202020204" pitchFamily="34" charset="0"/>
                    <a:cs typeface="Arial" panose="020B0604020202020204" pitchFamily="34" charset="0"/>
                  </a:rPr>
                  <a:t>Refine model</a:t>
                </a:r>
              </a:p>
            </p:txBody>
          </p:sp>
        </p:grpSp>
        <p:sp>
          <p:nvSpPr>
            <p:cNvPr id="9" name="Striped Right Arrow 14">
              <a:extLst>
                <a:ext uri="{FF2B5EF4-FFF2-40B4-BE49-F238E27FC236}">
                  <a16:creationId xmlns:a16="http://schemas.microsoft.com/office/drawing/2014/main" id="{C28A47F2-4E13-4556-91CB-F24D738EBB9B}"/>
                </a:ext>
              </a:extLst>
            </p:cNvPr>
            <p:cNvSpPr/>
            <p:nvPr/>
          </p:nvSpPr>
          <p:spPr bwMode="auto">
            <a:xfrm>
              <a:off x="3429000" y="2438400"/>
              <a:ext cx="685800" cy="457200"/>
            </a:xfrm>
            <a:prstGeom prst="stripedRightArrow">
              <a:avLst/>
            </a:prstGeom>
            <a:solidFill>
              <a:schemeClr val="accent1"/>
            </a:solidFill>
            <a:ln w="76200" cap="flat" cmpd="sng" algn="ctr">
              <a:solidFill>
                <a:srgbClr val="7889F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rial" pitchFamily="-1" charset="0"/>
                <a:ea typeface="Arial" pitchFamily="-1" charset="0"/>
                <a:cs typeface="Arial" pitchFamily="-1" charset="0"/>
              </a:endParaRPr>
            </a:p>
          </p:txBody>
        </p:sp>
      </p:grpSp>
      <p:sp>
        <p:nvSpPr>
          <p:cNvPr id="14" name="Striped Right Arrow 15">
            <a:extLst>
              <a:ext uri="{FF2B5EF4-FFF2-40B4-BE49-F238E27FC236}">
                <a16:creationId xmlns:a16="http://schemas.microsoft.com/office/drawing/2014/main" id="{BA8654BF-5E4F-46FD-90CB-DB4DAA1DE2EE}"/>
              </a:ext>
            </a:extLst>
          </p:cNvPr>
          <p:cNvSpPr/>
          <p:nvPr/>
        </p:nvSpPr>
        <p:spPr bwMode="auto">
          <a:xfrm rot="7200000">
            <a:off x="6475085" y="3327280"/>
            <a:ext cx="685800" cy="457200"/>
          </a:xfrm>
          <a:prstGeom prst="stripedRightArrow">
            <a:avLst/>
          </a:prstGeom>
          <a:solidFill>
            <a:schemeClr val="accent1"/>
          </a:solidFill>
          <a:ln w="7620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  <p:sp>
        <p:nvSpPr>
          <p:cNvPr id="15" name="Striped Right Arrow 16">
            <a:extLst>
              <a:ext uri="{FF2B5EF4-FFF2-40B4-BE49-F238E27FC236}">
                <a16:creationId xmlns:a16="http://schemas.microsoft.com/office/drawing/2014/main" id="{CF1CC88A-4D16-4EC6-BB8D-71B2EF955392}"/>
              </a:ext>
            </a:extLst>
          </p:cNvPr>
          <p:cNvSpPr/>
          <p:nvPr/>
        </p:nvSpPr>
        <p:spPr bwMode="auto">
          <a:xfrm rot="14400000">
            <a:off x="7360910" y="3257430"/>
            <a:ext cx="685800" cy="457200"/>
          </a:xfrm>
          <a:prstGeom prst="stripedRightArrow">
            <a:avLst/>
          </a:prstGeom>
          <a:solidFill>
            <a:schemeClr val="accent1"/>
          </a:solidFill>
          <a:ln w="7620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  <p:pic>
        <p:nvPicPr>
          <p:cNvPr id="16" name="Picture 15" descr="Slide15.jpg">
            <a:extLst>
              <a:ext uri="{FF2B5EF4-FFF2-40B4-BE49-F238E27FC236}">
                <a16:creationId xmlns:a16="http://schemas.microsoft.com/office/drawing/2014/main" id="{3B6E0265-0215-4815-A4DC-729D516A7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7483148" y="4048005"/>
            <a:ext cx="2665412" cy="199866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76C8D5CD-336A-4F2E-840C-887BF4E7C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548" y="3590805"/>
            <a:ext cx="2355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3. Set intensity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4E1FA50F-09CF-473E-88DE-D9A96D587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3148" y="3635255"/>
            <a:ext cx="2578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4. Generate plan</a:t>
            </a:r>
          </a:p>
        </p:txBody>
      </p:sp>
      <p:sp>
        <p:nvSpPr>
          <p:cNvPr id="19" name="Striped Right Arrow 17">
            <a:extLst>
              <a:ext uri="{FF2B5EF4-FFF2-40B4-BE49-F238E27FC236}">
                <a16:creationId xmlns:a16="http://schemas.microsoft.com/office/drawing/2014/main" id="{3BEB848D-A7DC-4E59-AE2B-8DA7D3B2503B}"/>
              </a:ext>
            </a:extLst>
          </p:cNvPr>
          <p:cNvSpPr/>
          <p:nvPr/>
        </p:nvSpPr>
        <p:spPr bwMode="auto">
          <a:xfrm>
            <a:off x="6948160" y="3836867"/>
            <a:ext cx="685800" cy="457200"/>
          </a:xfrm>
          <a:prstGeom prst="stripedRightArrow">
            <a:avLst/>
          </a:prstGeom>
          <a:solidFill>
            <a:schemeClr val="accent1"/>
          </a:solidFill>
          <a:ln w="76200" cap="flat" cmpd="sng" algn="ctr">
            <a:solidFill>
              <a:srgbClr val="7889F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13A745-70F3-4DD1-BBDA-1EC3C88F35A5}"/>
              </a:ext>
            </a:extLst>
          </p:cNvPr>
          <p:cNvSpPr/>
          <p:nvPr/>
        </p:nvSpPr>
        <p:spPr>
          <a:xfrm>
            <a:off x="3070860" y="348298"/>
            <a:ext cx="6096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four major steps in test planning using IBM's </a:t>
            </a:r>
            <a:r>
              <a:rPr lang="en-US" dirty="0" err="1">
                <a:solidFill>
                  <a:schemeClr val="bg1"/>
                </a:solidFill>
              </a:rPr>
              <a:t>FoCuS</a:t>
            </a:r>
            <a:r>
              <a:rPr lang="en-US" dirty="0">
                <a:solidFill>
                  <a:schemeClr val="bg1"/>
                </a:solidFill>
              </a:rPr>
              <a:t> / CTD:</a:t>
            </a:r>
          </a:p>
        </p:txBody>
      </p:sp>
    </p:spTree>
    <p:extLst>
      <p:ext uri="{BB962C8B-B14F-4D97-AF65-F5344CB8AC3E}">
        <p14:creationId xmlns:p14="http://schemas.microsoft.com/office/powerpoint/2010/main" val="4079862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4310</TotalTime>
  <Words>907</Words>
  <Application>Microsoft Macintosh PowerPoint</Application>
  <PresentationFormat>Widescreen</PresentationFormat>
  <Paragraphs>185</Paragraphs>
  <Slides>31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Century Gothic</vt:lpstr>
      <vt:lpstr>HelvNeue Light for IBM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BP high-level overview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Teodora Savu</dc:creator>
  <cp:lastModifiedBy>CRISTI CONSTANTIN DASCALESCU</cp:lastModifiedBy>
  <cp:revision>116</cp:revision>
  <dcterms:created xsi:type="dcterms:W3CDTF">2017-10-04T12:28:17Z</dcterms:created>
  <dcterms:modified xsi:type="dcterms:W3CDTF">2019-03-26T13:45:34Z</dcterms:modified>
</cp:coreProperties>
</file>